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72" r:id="rId4"/>
    <p:sldId id="268" r:id="rId5"/>
    <p:sldId id="269" r:id="rId6"/>
    <p:sldId id="278" r:id="rId7"/>
    <p:sldId id="273" r:id="rId8"/>
    <p:sldId id="276" r:id="rId9"/>
    <p:sldId id="277" r:id="rId10"/>
    <p:sldId id="274" r:id="rId11"/>
    <p:sldId id="275" r:id="rId12"/>
    <p:sldId id="280" r:id="rId13"/>
    <p:sldId id="282" r:id="rId14"/>
    <p:sldId id="283" r:id="rId15"/>
    <p:sldId id="281" r:id="rId16"/>
    <p:sldId id="284" r:id="rId17"/>
    <p:sldId id="285" r:id="rId18"/>
    <p:sldId id="287" r:id="rId19"/>
    <p:sldId id="288" r:id="rId20"/>
    <p:sldId id="289" r:id="rId21"/>
    <p:sldId id="290" r:id="rId22"/>
    <p:sldId id="291" r:id="rId23"/>
    <p:sldId id="286" r:id="rId24"/>
    <p:sldId id="257" r:id="rId25"/>
    <p:sldId id="293" r:id="rId26"/>
    <p:sldId id="27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33" autoAdjust="0"/>
    <p:restoredTop sz="94660"/>
  </p:normalViewPr>
  <p:slideViewPr>
    <p:cSldViewPr snapToGrid="0">
      <p:cViewPr varScale="1">
        <p:scale>
          <a:sx n="88" d="100"/>
          <a:sy n="88" d="100"/>
        </p:scale>
        <p:origin x="87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2058B3-658C-44D7-B004-8511E33EC0D4}" type="doc">
      <dgm:prSet loTypeId="urn:microsoft.com/office/officeart/2005/8/layout/gear1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719E7C78-00F5-4414-89D0-A7D5A78D856C}">
      <dgm:prSet phldrT="[Texto]" custT="1"/>
      <dgm:spPr/>
      <dgm:t>
        <a:bodyPr/>
        <a:lstStyle/>
        <a:p>
          <a:r>
            <a:rPr lang="es-CO" sz="1800" b="1" dirty="0" smtClean="0">
              <a:solidFill>
                <a:schemeClr val="tx1"/>
              </a:solidFill>
            </a:rPr>
            <a:t>SEGURIDAD VIAL</a:t>
          </a:r>
          <a:endParaRPr lang="es-CO" sz="1800" b="1" dirty="0">
            <a:solidFill>
              <a:schemeClr val="tx1"/>
            </a:solidFill>
          </a:endParaRPr>
        </a:p>
      </dgm:t>
    </dgm:pt>
    <dgm:pt modelId="{B75D8142-153A-4517-B662-F8A311DCB77B}" type="parTrans" cxnId="{FE9FEB60-6659-4057-AD39-3E6DF3AFE4FA}">
      <dgm:prSet/>
      <dgm:spPr/>
      <dgm:t>
        <a:bodyPr/>
        <a:lstStyle/>
        <a:p>
          <a:endParaRPr lang="es-CO"/>
        </a:p>
      </dgm:t>
    </dgm:pt>
    <dgm:pt modelId="{AB9168B9-EB44-4000-A682-AF110AFC6172}" type="sibTrans" cxnId="{FE9FEB60-6659-4057-AD39-3E6DF3AFE4FA}">
      <dgm:prSet/>
      <dgm:spPr/>
      <dgm:t>
        <a:bodyPr/>
        <a:lstStyle/>
        <a:p>
          <a:endParaRPr lang="es-CO"/>
        </a:p>
      </dgm:t>
    </dgm:pt>
    <dgm:pt modelId="{FF546B88-3F7F-4404-8BBB-727FB5F36141}">
      <dgm:prSet phldrT="[Texto]" custT="1"/>
      <dgm:spPr/>
      <dgm:t>
        <a:bodyPr/>
        <a:lstStyle/>
        <a:p>
          <a:r>
            <a:rPr lang="es-CO" sz="1600" b="1" dirty="0" smtClean="0">
              <a:solidFill>
                <a:schemeClr val="tx1"/>
              </a:solidFill>
            </a:rPr>
            <a:t>MOVILIDAD</a:t>
          </a:r>
          <a:endParaRPr lang="es-CO" sz="1600" b="1" dirty="0">
            <a:solidFill>
              <a:schemeClr val="tx1"/>
            </a:solidFill>
          </a:endParaRPr>
        </a:p>
      </dgm:t>
    </dgm:pt>
    <dgm:pt modelId="{A29F3736-7BE0-474D-A511-49D61A673D0B}" type="parTrans" cxnId="{9A4C74EA-1600-4467-8D00-F7EBF3B5C450}">
      <dgm:prSet/>
      <dgm:spPr/>
      <dgm:t>
        <a:bodyPr/>
        <a:lstStyle/>
        <a:p>
          <a:endParaRPr lang="es-CO"/>
        </a:p>
      </dgm:t>
    </dgm:pt>
    <dgm:pt modelId="{C6D245A4-2B22-424B-B9A6-5E3AF68B6724}" type="sibTrans" cxnId="{9A4C74EA-1600-4467-8D00-F7EBF3B5C450}">
      <dgm:prSet/>
      <dgm:spPr/>
      <dgm:t>
        <a:bodyPr/>
        <a:lstStyle/>
        <a:p>
          <a:endParaRPr lang="es-CO"/>
        </a:p>
      </dgm:t>
    </dgm:pt>
    <dgm:pt modelId="{C0A5E7E1-8949-4780-BE09-635E5AC5DE31}">
      <dgm:prSet phldrT="[Texto]" custT="1"/>
      <dgm:spPr/>
      <dgm:t>
        <a:bodyPr/>
        <a:lstStyle/>
        <a:p>
          <a:r>
            <a:rPr lang="es-CO" sz="1600" b="1" dirty="0" smtClean="0">
              <a:solidFill>
                <a:schemeClr val="tx1"/>
              </a:solidFill>
            </a:rPr>
            <a:t>ACCESIBILIDAD</a:t>
          </a:r>
          <a:endParaRPr lang="es-CO" sz="1600" b="1" dirty="0">
            <a:solidFill>
              <a:schemeClr val="tx1"/>
            </a:solidFill>
          </a:endParaRPr>
        </a:p>
      </dgm:t>
    </dgm:pt>
    <dgm:pt modelId="{DE61DB8D-1044-47A9-AE58-FF4DF3D22964}" type="parTrans" cxnId="{0EFA41BF-5D84-4C55-81E6-F61E9ABE8254}">
      <dgm:prSet/>
      <dgm:spPr/>
      <dgm:t>
        <a:bodyPr/>
        <a:lstStyle/>
        <a:p>
          <a:endParaRPr lang="es-CO"/>
        </a:p>
      </dgm:t>
    </dgm:pt>
    <dgm:pt modelId="{40D8CFCC-5BE7-4862-8401-4522AB5CC17E}" type="sibTrans" cxnId="{0EFA41BF-5D84-4C55-81E6-F61E9ABE8254}">
      <dgm:prSet/>
      <dgm:spPr/>
      <dgm:t>
        <a:bodyPr/>
        <a:lstStyle/>
        <a:p>
          <a:endParaRPr lang="es-CO"/>
        </a:p>
      </dgm:t>
    </dgm:pt>
    <dgm:pt modelId="{513DCBDF-D79F-4092-92EF-A5FF431AF945}">
      <dgm:prSet/>
      <dgm:spPr/>
      <dgm:t>
        <a:bodyPr/>
        <a:lstStyle/>
        <a:p>
          <a:endParaRPr lang="es-CO"/>
        </a:p>
      </dgm:t>
    </dgm:pt>
    <dgm:pt modelId="{EBB4C985-7B01-459C-AE9C-392BCEE46B74}" type="parTrans" cxnId="{ABCFA048-8103-4E83-89B7-29A587447309}">
      <dgm:prSet/>
      <dgm:spPr/>
      <dgm:t>
        <a:bodyPr/>
        <a:lstStyle/>
        <a:p>
          <a:endParaRPr lang="es-CO"/>
        </a:p>
      </dgm:t>
    </dgm:pt>
    <dgm:pt modelId="{1E191860-E617-4BC8-9188-58738409CCE7}" type="sibTrans" cxnId="{ABCFA048-8103-4E83-89B7-29A587447309}">
      <dgm:prSet/>
      <dgm:spPr/>
      <dgm:t>
        <a:bodyPr/>
        <a:lstStyle/>
        <a:p>
          <a:endParaRPr lang="es-CO"/>
        </a:p>
      </dgm:t>
    </dgm:pt>
    <dgm:pt modelId="{D49C8C01-EDBF-46AD-A478-0648C156094E}" type="pres">
      <dgm:prSet presAssocID="{9E2058B3-658C-44D7-B004-8511E33EC0D4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8D47EB1D-0152-4C96-9242-E7557BA1A162}" type="pres">
      <dgm:prSet presAssocID="{719E7C78-00F5-4414-89D0-A7D5A78D856C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D1D45F7-20F7-4DF7-8A67-7237C5DA0F95}" type="pres">
      <dgm:prSet presAssocID="{719E7C78-00F5-4414-89D0-A7D5A78D856C}" presName="gear1srcNode" presStyleLbl="node1" presStyleIdx="0" presStyleCnt="3"/>
      <dgm:spPr/>
      <dgm:t>
        <a:bodyPr/>
        <a:lstStyle/>
        <a:p>
          <a:endParaRPr lang="es-CO"/>
        </a:p>
      </dgm:t>
    </dgm:pt>
    <dgm:pt modelId="{AC5A1E8F-BF87-4C86-BB65-EAFE41786208}" type="pres">
      <dgm:prSet presAssocID="{719E7C78-00F5-4414-89D0-A7D5A78D856C}" presName="gear1dstNode" presStyleLbl="node1" presStyleIdx="0" presStyleCnt="3"/>
      <dgm:spPr/>
      <dgm:t>
        <a:bodyPr/>
        <a:lstStyle/>
        <a:p>
          <a:endParaRPr lang="es-CO"/>
        </a:p>
      </dgm:t>
    </dgm:pt>
    <dgm:pt modelId="{E0DF925E-C258-46C0-B35A-6956819F6FBF}" type="pres">
      <dgm:prSet presAssocID="{FF546B88-3F7F-4404-8BBB-727FB5F36141}" presName="gear2" presStyleLbl="node1" presStyleIdx="1" presStyleCnt="3" custScaleX="107704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5B75A21-BA74-40F9-BD69-93CD5A0F20EA}" type="pres">
      <dgm:prSet presAssocID="{FF546B88-3F7F-4404-8BBB-727FB5F36141}" presName="gear2srcNode" presStyleLbl="node1" presStyleIdx="1" presStyleCnt="3"/>
      <dgm:spPr/>
      <dgm:t>
        <a:bodyPr/>
        <a:lstStyle/>
        <a:p>
          <a:endParaRPr lang="es-CO"/>
        </a:p>
      </dgm:t>
    </dgm:pt>
    <dgm:pt modelId="{7B2089E0-2352-43A7-9F7B-C8202809924D}" type="pres">
      <dgm:prSet presAssocID="{FF546B88-3F7F-4404-8BBB-727FB5F36141}" presName="gear2dstNode" presStyleLbl="node1" presStyleIdx="1" presStyleCnt="3"/>
      <dgm:spPr/>
      <dgm:t>
        <a:bodyPr/>
        <a:lstStyle/>
        <a:p>
          <a:endParaRPr lang="es-CO"/>
        </a:p>
      </dgm:t>
    </dgm:pt>
    <dgm:pt modelId="{779911E5-51DD-444E-9882-B721B58B499B}" type="pres">
      <dgm:prSet presAssocID="{C0A5E7E1-8949-4780-BE09-635E5AC5DE31}" presName="gear3" presStyleLbl="node1" presStyleIdx="2" presStyleCnt="3"/>
      <dgm:spPr/>
      <dgm:t>
        <a:bodyPr/>
        <a:lstStyle/>
        <a:p>
          <a:endParaRPr lang="es-CO"/>
        </a:p>
      </dgm:t>
    </dgm:pt>
    <dgm:pt modelId="{BAD720D7-03EA-4A39-8B0A-BFDA9CB806F9}" type="pres">
      <dgm:prSet presAssocID="{C0A5E7E1-8949-4780-BE09-635E5AC5DE31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42F705C-B766-42D2-BDA1-384AC5832156}" type="pres">
      <dgm:prSet presAssocID="{C0A5E7E1-8949-4780-BE09-635E5AC5DE31}" presName="gear3srcNode" presStyleLbl="node1" presStyleIdx="2" presStyleCnt="3"/>
      <dgm:spPr/>
      <dgm:t>
        <a:bodyPr/>
        <a:lstStyle/>
        <a:p>
          <a:endParaRPr lang="es-CO"/>
        </a:p>
      </dgm:t>
    </dgm:pt>
    <dgm:pt modelId="{8B52223A-3011-4C3B-AE64-2440506243DF}" type="pres">
      <dgm:prSet presAssocID="{C0A5E7E1-8949-4780-BE09-635E5AC5DE31}" presName="gear3dstNode" presStyleLbl="node1" presStyleIdx="2" presStyleCnt="3"/>
      <dgm:spPr/>
      <dgm:t>
        <a:bodyPr/>
        <a:lstStyle/>
        <a:p>
          <a:endParaRPr lang="es-CO"/>
        </a:p>
      </dgm:t>
    </dgm:pt>
    <dgm:pt modelId="{2754E51E-C293-4B27-B62D-29A0D557FF08}" type="pres">
      <dgm:prSet presAssocID="{AB9168B9-EB44-4000-A682-AF110AFC6172}" presName="connector1" presStyleLbl="sibTrans2D1" presStyleIdx="0" presStyleCnt="3"/>
      <dgm:spPr/>
      <dgm:t>
        <a:bodyPr/>
        <a:lstStyle/>
        <a:p>
          <a:endParaRPr lang="es-CO"/>
        </a:p>
      </dgm:t>
    </dgm:pt>
    <dgm:pt modelId="{56AC14AF-12AE-40C0-A0BC-FEE83B9EE9E2}" type="pres">
      <dgm:prSet presAssocID="{C6D245A4-2B22-424B-B9A6-5E3AF68B6724}" presName="connector2" presStyleLbl="sibTrans2D1" presStyleIdx="1" presStyleCnt="3"/>
      <dgm:spPr/>
      <dgm:t>
        <a:bodyPr/>
        <a:lstStyle/>
        <a:p>
          <a:endParaRPr lang="es-CO"/>
        </a:p>
      </dgm:t>
    </dgm:pt>
    <dgm:pt modelId="{2AC235B4-5F8C-4D94-8267-375AB8299492}" type="pres">
      <dgm:prSet presAssocID="{40D8CFCC-5BE7-4862-8401-4522AB5CC17E}" presName="connector3" presStyleLbl="sibTrans2D1" presStyleIdx="2" presStyleCnt="3"/>
      <dgm:spPr/>
      <dgm:t>
        <a:bodyPr/>
        <a:lstStyle/>
        <a:p>
          <a:endParaRPr lang="es-CO"/>
        </a:p>
      </dgm:t>
    </dgm:pt>
  </dgm:ptLst>
  <dgm:cxnLst>
    <dgm:cxn modelId="{0BD6A09B-E5EB-4715-886C-8202E468EC90}" type="presOf" srcId="{719E7C78-00F5-4414-89D0-A7D5A78D856C}" destId="{AC5A1E8F-BF87-4C86-BB65-EAFE41786208}" srcOrd="2" destOrd="0" presId="urn:microsoft.com/office/officeart/2005/8/layout/gear1"/>
    <dgm:cxn modelId="{0EFA41BF-5D84-4C55-81E6-F61E9ABE8254}" srcId="{9E2058B3-658C-44D7-B004-8511E33EC0D4}" destId="{C0A5E7E1-8949-4780-BE09-635E5AC5DE31}" srcOrd="2" destOrd="0" parTransId="{DE61DB8D-1044-47A9-AE58-FF4DF3D22964}" sibTransId="{40D8CFCC-5BE7-4862-8401-4522AB5CC17E}"/>
    <dgm:cxn modelId="{4B298367-467E-4C59-9824-18B01DBBE981}" type="presOf" srcId="{40D8CFCC-5BE7-4862-8401-4522AB5CC17E}" destId="{2AC235B4-5F8C-4D94-8267-375AB8299492}" srcOrd="0" destOrd="0" presId="urn:microsoft.com/office/officeart/2005/8/layout/gear1"/>
    <dgm:cxn modelId="{132FF6F8-3CA6-41DF-A6F5-38F465836B98}" type="presOf" srcId="{FF546B88-3F7F-4404-8BBB-727FB5F36141}" destId="{E5B75A21-BA74-40F9-BD69-93CD5A0F20EA}" srcOrd="1" destOrd="0" presId="urn:microsoft.com/office/officeart/2005/8/layout/gear1"/>
    <dgm:cxn modelId="{E88ED8DF-7F1C-4AD9-A421-1DE45F123A4D}" type="presOf" srcId="{C0A5E7E1-8949-4780-BE09-635E5AC5DE31}" destId="{779911E5-51DD-444E-9882-B721B58B499B}" srcOrd="0" destOrd="0" presId="urn:microsoft.com/office/officeart/2005/8/layout/gear1"/>
    <dgm:cxn modelId="{5C472596-D69C-4F48-B4BC-7D735BAA2D39}" type="presOf" srcId="{FF546B88-3F7F-4404-8BBB-727FB5F36141}" destId="{E0DF925E-C258-46C0-B35A-6956819F6FBF}" srcOrd="0" destOrd="0" presId="urn:microsoft.com/office/officeart/2005/8/layout/gear1"/>
    <dgm:cxn modelId="{561B8177-261D-4B73-99E2-0657DFB017A3}" type="presOf" srcId="{9E2058B3-658C-44D7-B004-8511E33EC0D4}" destId="{D49C8C01-EDBF-46AD-A478-0648C156094E}" srcOrd="0" destOrd="0" presId="urn:microsoft.com/office/officeart/2005/8/layout/gear1"/>
    <dgm:cxn modelId="{1487C9CE-C314-47C3-9F5C-92A253FD49FE}" type="presOf" srcId="{719E7C78-00F5-4414-89D0-A7D5A78D856C}" destId="{6D1D45F7-20F7-4DF7-8A67-7237C5DA0F95}" srcOrd="1" destOrd="0" presId="urn:microsoft.com/office/officeart/2005/8/layout/gear1"/>
    <dgm:cxn modelId="{2730E272-9E8D-44CC-B514-A687AE07703E}" type="presOf" srcId="{719E7C78-00F5-4414-89D0-A7D5A78D856C}" destId="{8D47EB1D-0152-4C96-9242-E7557BA1A162}" srcOrd="0" destOrd="0" presId="urn:microsoft.com/office/officeart/2005/8/layout/gear1"/>
    <dgm:cxn modelId="{43C5B2A5-6604-4F48-93A6-5BB49940024D}" type="presOf" srcId="{FF546B88-3F7F-4404-8BBB-727FB5F36141}" destId="{7B2089E0-2352-43A7-9F7B-C8202809924D}" srcOrd="2" destOrd="0" presId="urn:microsoft.com/office/officeart/2005/8/layout/gear1"/>
    <dgm:cxn modelId="{C43095BB-D565-4DB7-B80E-764ACEEE7E24}" type="presOf" srcId="{C0A5E7E1-8949-4780-BE09-635E5AC5DE31}" destId="{8B52223A-3011-4C3B-AE64-2440506243DF}" srcOrd="3" destOrd="0" presId="urn:microsoft.com/office/officeart/2005/8/layout/gear1"/>
    <dgm:cxn modelId="{503AECA8-A775-4AC0-BBCE-7897A26DF661}" type="presOf" srcId="{AB9168B9-EB44-4000-A682-AF110AFC6172}" destId="{2754E51E-C293-4B27-B62D-29A0D557FF08}" srcOrd="0" destOrd="0" presId="urn:microsoft.com/office/officeart/2005/8/layout/gear1"/>
    <dgm:cxn modelId="{9A4C74EA-1600-4467-8D00-F7EBF3B5C450}" srcId="{9E2058B3-658C-44D7-B004-8511E33EC0D4}" destId="{FF546B88-3F7F-4404-8BBB-727FB5F36141}" srcOrd="1" destOrd="0" parTransId="{A29F3736-7BE0-474D-A511-49D61A673D0B}" sibTransId="{C6D245A4-2B22-424B-B9A6-5E3AF68B6724}"/>
    <dgm:cxn modelId="{ABCFA048-8103-4E83-89B7-29A587447309}" srcId="{9E2058B3-658C-44D7-B004-8511E33EC0D4}" destId="{513DCBDF-D79F-4092-92EF-A5FF431AF945}" srcOrd="3" destOrd="0" parTransId="{EBB4C985-7B01-459C-AE9C-392BCEE46B74}" sibTransId="{1E191860-E617-4BC8-9188-58738409CCE7}"/>
    <dgm:cxn modelId="{FD4CD545-CFB5-4E42-A47C-043F7657FFF9}" type="presOf" srcId="{C0A5E7E1-8949-4780-BE09-635E5AC5DE31}" destId="{BAD720D7-03EA-4A39-8B0A-BFDA9CB806F9}" srcOrd="1" destOrd="0" presId="urn:microsoft.com/office/officeart/2005/8/layout/gear1"/>
    <dgm:cxn modelId="{E6C83BCA-9DC1-48C7-8E4A-982F52E9C36E}" type="presOf" srcId="{C0A5E7E1-8949-4780-BE09-635E5AC5DE31}" destId="{742F705C-B766-42D2-BDA1-384AC5832156}" srcOrd="2" destOrd="0" presId="urn:microsoft.com/office/officeart/2005/8/layout/gear1"/>
    <dgm:cxn modelId="{5DCACB21-C22C-4659-A681-F711D41AD080}" type="presOf" srcId="{C6D245A4-2B22-424B-B9A6-5E3AF68B6724}" destId="{56AC14AF-12AE-40C0-A0BC-FEE83B9EE9E2}" srcOrd="0" destOrd="0" presId="urn:microsoft.com/office/officeart/2005/8/layout/gear1"/>
    <dgm:cxn modelId="{FE9FEB60-6659-4057-AD39-3E6DF3AFE4FA}" srcId="{9E2058B3-658C-44D7-B004-8511E33EC0D4}" destId="{719E7C78-00F5-4414-89D0-A7D5A78D856C}" srcOrd="0" destOrd="0" parTransId="{B75D8142-153A-4517-B662-F8A311DCB77B}" sibTransId="{AB9168B9-EB44-4000-A682-AF110AFC6172}"/>
    <dgm:cxn modelId="{2727581F-E2D6-4323-8FDD-52EF24EC659B}" type="presParOf" srcId="{D49C8C01-EDBF-46AD-A478-0648C156094E}" destId="{8D47EB1D-0152-4C96-9242-E7557BA1A162}" srcOrd="0" destOrd="0" presId="urn:microsoft.com/office/officeart/2005/8/layout/gear1"/>
    <dgm:cxn modelId="{CCA40406-20FE-4881-AD4A-6E4E44490347}" type="presParOf" srcId="{D49C8C01-EDBF-46AD-A478-0648C156094E}" destId="{6D1D45F7-20F7-4DF7-8A67-7237C5DA0F95}" srcOrd="1" destOrd="0" presId="urn:microsoft.com/office/officeart/2005/8/layout/gear1"/>
    <dgm:cxn modelId="{5E7F1CB5-7D69-46E6-88F1-6B04B0E2C36B}" type="presParOf" srcId="{D49C8C01-EDBF-46AD-A478-0648C156094E}" destId="{AC5A1E8F-BF87-4C86-BB65-EAFE41786208}" srcOrd="2" destOrd="0" presId="urn:microsoft.com/office/officeart/2005/8/layout/gear1"/>
    <dgm:cxn modelId="{A5779B71-01E9-47EC-8210-8FFA8CC58A2F}" type="presParOf" srcId="{D49C8C01-EDBF-46AD-A478-0648C156094E}" destId="{E0DF925E-C258-46C0-B35A-6956819F6FBF}" srcOrd="3" destOrd="0" presId="urn:microsoft.com/office/officeart/2005/8/layout/gear1"/>
    <dgm:cxn modelId="{29DC0E53-D89D-49CD-9818-C722BF0523C5}" type="presParOf" srcId="{D49C8C01-EDBF-46AD-A478-0648C156094E}" destId="{E5B75A21-BA74-40F9-BD69-93CD5A0F20EA}" srcOrd="4" destOrd="0" presId="urn:microsoft.com/office/officeart/2005/8/layout/gear1"/>
    <dgm:cxn modelId="{673AABBB-101D-49C1-9CD4-927B10E91B2D}" type="presParOf" srcId="{D49C8C01-EDBF-46AD-A478-0648C156094E}" destId="{7B2089E0-2352-43A7-9F7B-C8202809924D}" srcOrd="5" destOrd="0" presId="urn:microsoft.com/office/officeart/2005/8/layout/gear1"/>
    <dgm:cxn modelId="{5F8A8477-007F-4A57-8C64-F79446774D89}" type="presParOf" srcId="{D49C8C01-EDBF-46AD-A478-0648C156094E}" destId="{779911E5-51DD-444E-9882-B721B58B499B}" srcOrd="6" destOrd="0" presId="urn:microsoft.com/office/officeart/2005/8/layout/gear1"/>
    <dgm:cxn modelId="{FEFE6757-A488-44E1-94F7-C28DFC67BCE7}" type="presParOf" srcId="{D49C8C01-EDBF-46AD-A478-0648C156094E}" destId="{BAD720D7-03EA-4A39-8B0A-BFDA9CB806F9}" srcOrd="7" destOrd="0" presId="urn:microsoft.com/office/officeart/2005/8/layout/gear1"/>
    <dgm:cxn modelId="{A6C54426-A58A-48AD-B092-9A23973986DB}" type="presParOf" srcId="{D49C8C01-EDBF-46AD-A478-0648C156094E}" destId="{742F705C-B766-42D2-BDA1-384AC5832156}" srcOrd="8" destOrd="0" presId="urn:microsoft.com/office/officeart/2005/8/layout/gear1"/>
    <dgm:cxn modelId="{5D9DF810-F225-433C-AF25-95A95F20FEF6}" type="presParOf" srcId="{D49C8C01-EDBF-46AD-A478-0648C156094E}" destId="{8B52223A-3011-4C3B-AE64-2440506243DF}" srcOrd="9" destOrd="0" presId="urn:microsoft.com/office/officeart/2005/8/layout/gear1"/>
    <dgm:cxn modelId="{A5583128-5302-4E6F-93C1-A146557E6048}" type="presParOf" srcId="{D49C8C01-EDBF-46AD-A478-0648C156094E}" destId="{2754E51E-C293-4B27-B62D-29A0D557FF08}" srcOrd="10" destOrd="0" presId="urn:microsoft.com/office/officeart/2005/8/layout/gear1"/>
    <dgm:cxn modelId="{0CBC2337-51DA-4CD8-9A22-28427F82024E}" type="presParOf" srcId="{D49C8C01-EDBF-46AD-A478-0648C156094E}" destId="{56AC14AF-12AE-40C0-A0BC-FEE83B9EE9E2}" srcOrd="11" destOrd="0" presId="urn:microsoft.com/office/officeart/2005/8/layout/gear1"/>
    <dgm:cxn modelId="{5E398979-4D96-4A0B-BB68-9A36846304B0}" type="presParOf" srcId="{D49C8C01-EDBF-46AD-A478-0648C156094E}" destId="{2AC235B4-5F8C-4D94-8267-375AB829949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6FDDF5-6592-42F1-BCAC-044B7A620FF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DB24760E-D972-4B0D-A449-A327F425C80C}">
      <dgm:prSet phldrT="[Text]"/>
      <dgm:spPr>
        <a:solidFill>
          <a:srgbClr val="8D44AD"/>
        </a:solidFill>
        <a:ln>
          <a:noFill/>
        </a:ln>
      </dgm:spPr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2015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9981A3EC-5F77-4A49-814F-9D5FC869A0EB}" type="parTrans" cxnId="{DCA48585-A45E-4703-923C-075D12D0B2E4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8F5BC205-0EDE-4892-AD06-4E3D5EE464DC}" type="sibTrans" cxnId="{DCA48585-A45E-4703-923C-075D12D0B2E4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E8533CB-4276-4F0C-A1A5-7860590FC92C}">
      <dgm:prSet phldrT="[Text]"/>
      <dgm:spPr>
        <a:solidFill>
          <a:srgbClr val="297FB8"/>
        </a:solidFill>
        <a:ln>
          <a:noFill/>
        </a:ln>
      </dgm:spPr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2016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CAE1501-E643-43E8-9B81-2FBEC99DD2B9}" type="parTrans" cxnId="{104D0DEF-DF72-4F92-993E-02ABE6F1F34B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EB9B0914-7658-4B1D-A6AD-17DB1033B4E1}" type="sibTrans" cxnId="{104D0DEF-DF72-4F92-993E-02ABE6F1F34B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78A74D14-9C83-4C72-994B-D2072D0493C9}">
      <dgm:prSet phldrT="[Text]"/>
      <dgm:spPr>
        <a:solidFill>
          <a:srgbClr val="E84C3D"/>
        </a:solidFill>
        <a:ln>
          <a:noFill/>
        </a:ln>
      </dgm:spPr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2019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36198628-C291-4453-8D94-E4CDE1CE5525}" type="sibTrans" cxnId="{864D3719-4E59-4E60-B198-13968A528F70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7C0C584-49A6-4349-AF08-821E395466C9}" type="parTrans" cxnId="{864D3719-4E59-4E60-B198-13968A528F70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11BDAD9-45B7-40CD-89BA-9A4CEC2EAC41}" type="pres">
      <dgm:prSet presAssocID="{BF6FDDF5-6592-42F1-BCAC-044B7A620FF2}" presName="Name0" presStyleCnt="0">
        <dgm:presLayoutVars>
          <dgm:dir/>
          <dgm:animLvl val="lvl"/>
          <dgm:resizeHandles val="exact"/>
        </dgm:presLayoutVars>
      </dgm:prSet>
      <dgm:spPr/>
    </dgm:pt>
    <dgm:pt modelId="{357605CC-6597-4A87-AA7F-14067DBF7DE8}" type="pres">
      <dgm:prSet presAssocID="{DB24760E-D972-4B0D-A449-A327F425C80C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123A0C5-0D87-4D79-8964-E7D69182A838}" type="pres">
      <dgm:prSet presAssocID="{8F5BC205-0EDE-4892-AD06-4E3D5EE464DC}" presName="parTxOnlySpace" presStyleCnt="0"/>
      <dgm:spPr/>
    </dgm:pt>
    <dgm:pt modelId="{D66DB8D0-7C61-4B78-A14F-3925586D8949}" type="pres">
      <dgm:prSet presAssocID="{1E8533CB-4276-4F0C-A1A5-7860590FC92C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75D90AA-8419-43CC-A150-7A474945FB8E}" type="pres">
      <dgm:prSet presAssocID="{EB9B0914-7658-4B1D-A6AD-17DB1033B4E1}" presName="parTxOnlySpace" presStyleCnt="0"/>
      <dgm:spPr/>
    </dgm:pt>
    <dgm:pt modelId="{7A1D1F3C-72D0-40FD-8ACC-907E39EC8EC7}" type="pres">
      <dgm:prSet presAssocID="{78A74D14-9C83-4C72-994B-D2072D0493C9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05D28A4-E26E-4C49-8C64-A138F6F7526F}" type="presOf" srcId="{DB24760E-D972-4B0D-A449-A327F425C80C}" destId="{357605CC-6597-4A87-AA7F-14067DBF7DE8}" srcOrd="0" destOrd="0" presId="urn:microsoft.com/office/officeart/2005/8/layout/chevron1"/>
    <dgm:cxn modelId="{864D3719-4E59-4E60-B198-13968A528F70}" srcId="{BF6FDDF5-6592-42F1-BCAC-044B7A620FF2}" destId="{78A74D14-9C83-4C72-994B-D2072D0493C9}" srcOrd="2" destOrd="0" parTransId="{D7C0C584-49A6-4349-AF08-821E395466C9}" sibTransId="{36198628-C291-4453-8D94-E4CDE1CE5525}"/>
    <dgm:cxn modelId="{E1DA942E-4453-40EC-950E-B633A7D9359E}" type="presOf" srcId="{BF6FDDF5-6592-42F1-BCAC-044B7A620FF2}" destId="{C11BDAD9-45B7-40CD-89BA-9A4CEC2EAC41}" srcOrd="0" destOrd="0" presId="urn:microsoft.com/office/officeart/2005/8/layout/chevron1"/>
    <dgm:cxn modelId="{4069F1B4-2955-47C6-B0A8-B581111C106B}" type="presOf" srcId="{78A74D14-9C83-4C72-994B-D2072D0493C9}" destId="{7A1D1F3C-72D0-40FD-8ACC-907E39EC8EC7}" srcOrd="0" destOrd="0" presId="urn:microsoft.com/office/officeart/2005/8/layout/chevron1"/>
    <dgm:cxn modelId="{104D0DEF-DF72-4F92-993E-02ABE6F1F34B}" srcId="{BF6FDDF5-6592-42F1-BCAC-044B7A620FF2}" destId="{1E8533CB-4276-4F0C-A1A5-7860590FC92C}" srcOrd="1" destOrd="0" parTransId="{4CAE1501-E643-43E8-9B81-2FBEC99DD2B9}" sibTransId="{EB9B0914-7658-4B1D-A6AD-17DB1033B4E1}"/>
    <dgm:cxn modelId="{B54550EC-79E0-4778-BBF3-3620E8590386}" type="presOf" srcId="{1E8533CB-4276-4F0C-A1A5-7860590FC92C}" destId="{D66DB8D0-7C61-4B78-A14F-3925586D8949}" srcOrd="0" destOrd="0" presId="urn:microsoft.com/office/officeart/2005/8/layout/chevron1"/>
    <dgm:cxn modelId="{DCA48585-A45E-4703-923C-075D12D0B2E4}" srcId="{BF6FDDF5-6592-42F1-BCAC-044B7A620FF2}" destId="{DB24760E-D972-4B0D-A449-A327F425C80C}" srcOrd="0" destOrd="0" parTransId="{9981A3EC-5F77-4A49-814F-9D5FC869A0EB}" sibTransId="{8F5BC205-0EDE-4892-AD06-4E3D5EE464DC}"/>
    <dgm:cxn modelId="{0FE2E049-4F28-4910-AA9E-3BAAF2ACCD5A}" type="presParOf" srcId="{C11BDAD9-45B7-40CD-89BA-9A4CEC2EAC41}" destId="{357605CC-6597-4A87-AA7F-14067DBF7DE8}" srcOrd="0" destOrd="0" presId="urn:microsoft.com/office/officeart/2005/8/layout/chevron1"/>
    <dgm:cxn modelId="{036DDB57-F640-4765-B8B3-E68EA2CC329A}" type="presParOf" srcId="{C11BDAD9-45B7-40CD-89BA-9A4CEC2EAC41}" destId="{3123A0C5-0D87-4D79-8964-E7D69182A838}" srcOrd="1" destOrd="0" presId="urn:microsoft.com/office/officeart/2005/8/layout/chevron1"/>
    <dgm:cxn modelId="{12AA6B97-D686-4D0E-896B-85F6554EC9AB}" type="presParOf" srcId="{C11BDAD9-45B7-40CD-89BA-9A4CEC2EAC41}" destId="{D66DB8D0-7C61-4B78-A14F-3925586D8949}" srcOrd="2" destOrd="0" presId="urn:microsoft.com/office/officeart/2005/8/layout/chevron1"/>
    <dgm:cxn modelId="{4397A616-1847-458A-9B9D-BC4F0094BBFF}" type="presParOf" srcId="{C11BDAD9-45B7-40CD-89BA-9A4CEC2EAC41}" destId="{275D90AA-8419-43CC-A150-7A474945FB8E}" srcOrd="3" destOrd="0" presId="urn:microsoft.com/office/officeart/2005/8/layout/chevron1"/>
    <dgm:cxn modelId="{C0BF27D6-6765-4B01-8237-1B4B05A199AD}" type="presParOf" srcId="{C11BDAD9-45B7-40CD-89BA-9A4CEC2EAC41}" destId="{7A1D1F3C-72D0-40FD-8ACC-907E39EC8EC7}" srcOrd="4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F6FDDF5-6592-42F1-BCAC-044B7A620FF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78A74D14-9C83-4C72-994B-D2072D0493C9}">
      <dgm:prSet phldrT="[Text]"/>
      <dgm:spPr>
        <a:solidFill>
          <a:srgbClr val="E84C3D"/>
        </a:solidFill>
        <a:ln>
          <a:noFill/>
        </a:ln>
      </dgm:spPr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2019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36198628-C291-4453-8D94-E4CDE1CE5525}" type="sibTrans" cxnId="{864D3719-4E59-4E60-B198-13968A528F70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7C0C584-49A6-4349-AF08-821E395466C9}" type="parTrans" cxnId="{864D3719-4E59-4E60-B198-13968A528F70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11BDAD9-45B7-40CD-89BA-9A4CEC2EAC41}" type="pres">
      <dgm:prSet presAssocID="{BF6FDDF5-6592-42F1-BCAC-044B7A620FF2}" presName="Name0" presStyleCnt="0">
        <dgm:presLayoutVars>
          <dgm:dir/>
          <dgm:animLvl val="lvl"/>
          <dgm:resizeHandles val="exact"/>
        </dgm:presLayoutVars>
      </dgm:prSet>
      <dgm:spPr/>
    </dgm:pt>
    <dgm:pt modelId="{7A1D1F3C-72D0-40FD-8ACC-907E39EC8EC7}" type="pres">
      <dgm:prSet presAssocID="{78A74D14-9C83-4C72-994B-D2072D0493C9}" presName="parTxOnly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2293E3A-4521-4682-B066-501E1825FF84}" type="presOf" srcId="{78A74D14-9C83-4C72-994B-D2072D0493C9}" destId="{7A1D1F3C-72D0-40FD-8ACC-907E39EC8EC7}" srcOrd="0" destOrd="0" presId="urn:microsoft.com/office/officeart/2005/8/layout/chevron1"/>
    <dgm:cxn modelId="{864D3719-4E59-4E60-B198-13968A528F70}" srcId="{BF6FDDF5-6592-42F1-BCAC-044B7A620FF2}" destId="{78A74D14-9C83-4C72-994B-D2072D0493C9}" srcOrd="0" destOrd="0" parTransId="{D7C0C584-49A6-4349-AF08-821E395466C9}" sibTransId="{36198628-C291-4453-8D94-E4CDE1CE5525}"/>
    <dgm:cxn modelId="{1B187B96-F9B6-470E-940C-2A9476C44E19}" type="presOf" srcId="{BF6FDDF5-6592-42F1-BCAC-044B7A620FF2}" destId="{C11BDAD9-45B7-40CD-89BA-9A4CEC2EAC41}" srcOrd="0" destOrd="0" presId="urn:microsoft.com/office/officeart/2005/8/layout/chevron1"/>
    <dgm:cxn modelId="{0D404C2C-3F70-4154-8396-55DF303A4675}" type="presParOf" srcId="{C11BDAD9-45B7-40CD-89BA-9A4CEC2EAC41}" destId="{7A1D1F3C-72D0-40FD-8ACC-907E39EC8EC7}" srcOrd="0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47EB1D-0152-4C96-9242-E7557BA1A162}">
      <dsp:nvSpPr>
        <dsp:cNvPr id="0" name=""/>
        <dsp:cNvSpPr/>
      </dsp:nvSpPr>
      <dsp:spPr>
        <a:xfrm>
          <a:off x="4139358" y="2158465"/>
          <a:ext cx="2638124" cy="2638124"/>
        </a:xfrm>
        <a:prstGeom prst="gear9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>
              <a:solidFill>
                <a:schemeClr val="tx1"/>
              </a:solidFill>
            </a:rPr>
            <a:t>SEGURIDAD VIAL</a:t>
          </a:r>
          <a:endParaRPr lang="es-CO" sz="1800" b="1" kern="1200" dirty="0">
            <a:solidFill>
              <a:schemeClr val="tx1"/>
            </a:solidFill>
          </a:endParaRPr>
        </a:p>
      </dsp:txBody>
      <dsp:txXfrm>
        <a:off x="4669738" y="2776433"/>
        <a:ext cx="1577364" cy="1356050"/>
      </dsp:txXfrm>
    </dsp:sp>
    <dsp:sp modelId="{E0DF925E-C258-46C0-B35A-6956819F6FBF}">
      <dsp:nvSpPr>
        <dsp:cNvPr id="0" name=""/>
        <dsp:cNvSpPr/>
      </dsp:nvSpPr>
      <dsp:spPr>
        <a:xfrm>
          <a:off x="2530543" y="1534908"/>
          <a:ext cx="2066447" cy="1918636"/>
        </a:xfrm>
        <a:prstGeom prst="gear6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kern="1200" dirty="0" smtClean="0">
              <a:solidFill>
                <a:schemeClr val="tx1"/>
              </a:solidFill>
            </a:rPr>
            <a:t>MOVILIDAD</a:t>
          </a:r>
          <a:endParaRPr lang="es-CO" sz="1600" b="1" kern="1200" dirty="0">
            <a:solidFill>
              <a:schemeClr val="tx1"/>
            </a:solidFill>
          </a:endParaRPr>
        </a:p>
      </dsp:txBody>
      <dsp:txXfrm>
        <a:off x="3035051" y="2020850"/>
        <a:ext cx="1057431" cy="946752"/>
      </dsp:txXfrm>
    </dsp:sp>
    <dsp:sp modelId="{779911E5-51DD-444E-9882-B721B58B499B}">
      <dsp:nvSpPr>
        <dsp:cNvPr id="0" name=""/>
        <dsp:cNvSpPr/>
      </dsp:nvSpPr>
      <dsp:spPr>
        <a:xfrm rot="20700000">
          <a:off x="3679081" y="211245"/>
          <a:ext cx="1879871" cy="1879871"/>
        </a:xfrm>
        <a:prstGeom prst="gear6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kern="1200" dirty="0" smtClean="0">
              <a:solidFill>
                <a:schemeClr val="tx1"/>
              </a:solidFill>
            </a:rPr>
            <a:t>ACCESIBILIDAD</a:t>
          </a:r>
          <a:endParaRPr lang="es-CO" sz="1600" b="1" kern="1200" dirty="0">
            <a:solidFill>
              <a:schemeClr val="tx1"/>
            </a:solidFill>
          </a:endParaRPr>
        </a:p>
      </dsp:txBody>
      <dsp:txXfrm rot="-20700000">
        <a:off x="4091392" y="623556"/>
        <a:ext cx="1055249" cy="1055249"/>
      </dsp:txXfrm>
    </dsp:sp>
    <dsp:sp modelId="{2754E51E-C293-4B27-B62D-29A0D557FF08}">
      <dsp:nvSpPr>
        <dsp:cNvPr id="0" name=""/>
        <dsp:cNvSpPr/>
      </dsp:nvSpPr>
      <dsp:spPr>
        <a:xfrm>
          <a:off x="3943170" y="1756575"/>
          <a:ext cx="3376799" cy="3376799"/>
        </a:xfrm>
        <a:prstGeom prst="circularArrow">
          <a:avLst>
            <a:gd name="adj1" fmla="val 4688"/>
            <a:gd name="adj2" fmla="val 299029"/>
            <a:gd name="adj3" fmla="val 2528886"/>
            <a:gd name="adj4" fmla="val 15834141"/>
            <a:gd name="adj5" fmla="val 546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AC14AF-12AE-40C0-A0BC-FEE83B9EE9E2}">
      <dsp:nvSpPr>
        <dsp:cNvPr id="0" name=""/>
        <dsp:cNvSpPr/>
      </dsp:nvSpPr>
      <dsp:spPr>
        <a:xfrm>
          <a:off x="2264662" y="1107802"/>
          <a:ext cx="2453455" cy="245345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C235B4-5F8C-4D94-8267-375AB8299492}">
      <dsp:nvSpPr>
        <dsp:cNvPr id="0" name=""/>
        <dsp:cNvSpPr/>
      </dsp:nvSpPr>
      <dsp:spPr>
        <a:xfrm>
          <a:off x="3244247" y="-203101"/>
          <a:ext cx="2645319" cy="2645319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7605CC-6597-4A87-AA7F-14067DBF7DE8}">
      <dsp:nvSpPr>
        <dsp:cNvPr id="0" name=""/>
        <dsp:cNvSpPr/>
      </dsp:nvSpPr>
      <dsp:spPr>
        <a:xfrm>
          <a:off x="3131" y="1955398"/>
          <a:ext cx="3815349" cy="1526139"/>
        </a:xfrm>
        <a:prstGeom prst="chevron">
          <a:avLst/>
        </a:prstGeom>
        <a:solidFill>
          <a:srgbClr val="8D44A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033" tIns="86678" rIns="86678" bIns="86678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2015</a:t>
          </a:r>
          <a:endParaRPr lang="en-US" sz="6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766201" y="1955398"/>
        <a:ext cx="2289210" cy="1526139"/>
      </dsp:txXfrm>
    </dsp:sp>
    <dsp:sp modelId="{D66DB8D0-7C61-4B78-A14F-3925586D8949}">
      <dsp:nvSpPr>
        <dsp:cNvPr id="0" name=""/>
        <dsp:cNvSpPr/>
      </dsp:nvSpPr>
      <dsp:spPr>
        <a:xfrm>
          <a:off x="3436946" y="1955398"/>
          <a:ext cx="3815349" cy="1526139"/>
        </a:xfrm>
        <a:prstGeom prst="chevron">
          <a:avLst/>
        </a:prstGeom>
        <a:solidFill>
          <a:srgbClr val="297FB8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033" tIns="86678" rIns="86678" bIns="86678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2016</a:t>
          </a:r>
          <a:endParaRPr lang="en-US" sz="6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4200016" y="1955398"/>
        <a:ext cx="2289210" cy="1526139"/>
      </dsp:txXfrm>
    </dsp:sp>
    <dsp:sp modelId="{7A1D1F3C-72D0-40FD-8ACC-907E39EC8EC7}">
      <dsp:nvSpPr>
        <dsp:cNvPr id="0" name=""/>
        <dsp:cNvSpPr/>
      </dsp:nvSpPr>
      <dsp:spPr>
        <a:xfrm>
          <a:off x="6870761" y="1955398"/>
          <a:ext cx="3815349" cy="1526139"/>
        </a:xfrm>
        <a:prstGeom prst="chevron">
          <a:avLst/>
        </a:prstGeom>
        <a:solidFill>
          <a:srgbClr val="E84C3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033" tIns="86678" rIns="86678" bIns="86678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2019</a:t>
          </a:r>
          <a:endParaRPr lang="en-US" sz="6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7633831" y="1955398"/>
        <a:ext cx="2289210" cy="15261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1D1F3C-72D0-40FD-8ACC-907E39EC8EC7}">
      <dsp:nvSpPr>
        <dsp:cNvPr id="0" name=""/>
        <dsp:cNvSpPr/>
      </dsp:nvSpPr>
      <dsp:spPr>
        <a:xfrm>
          <a:off x="0" y="43953"/>
          <a:ext cx="4135411" cy="1654164"/>
        </a:xfrm>
        <a:prstGeom prst="chevron">
          <a:avLst/>
        </a:prstGeom>
        <a:solidFill>
          <a:srgbClr val="E84C3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033" tIns="86678" rIns="86678" bIns="86678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2019</a:t>
          </a:r>
          <a:endParaRPr lang="en-US" sz="6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827082" y="43953"/>
        <a:ext cx="2481247" cy="16541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CD30-2F5B-455A-BAE9-CB3EA4829221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DFC5-E895-4C8D-A019-62D868A3B0B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38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CD30-2F5B-455A-BAE9-CB3EA4829221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DFC5-E895-4C8D-A019-62D868A3B0B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180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CD30-2F5B-455A-BAE9-CB3EA4829221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DFC5-E895-4C8D-A019-62D868A3B0B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24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CD30-2F5B-455A-BAE9-CB3EA4829221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DFC5-E895-4C8D-A019-62D868A3B0B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58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CD30-2F5B-455A-BAE9-CB3EA4829221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DFC5-E895-4C8D-A019-62D868A3B0B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90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CD30-2F5B-455A-BAE9-CB3EA4829221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DFC5-E895-4C8D-A019-62D868A3B0B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610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CD30-2F5B-455A-BAE9-CB3EA4829221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DFC5-E895-4C8D-A019-62D868A3B0B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957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CD30-2F5B-455A-BAE9-CB3EA4829221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DFC5-E895-4C8D-A019-62D868A3B0B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572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CD30-2F5B-455A-BAE9-CB3EA4829221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DFC5-E895-4C8D-A019-62D868A3B0B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703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CD30-2F5B-455A-BAE9-CB3EA4829221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DFC5-E895-4C8D-A019-62D868A3B0B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465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CD30-2F5B-455A-BAE9-CB3EA4829221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6DFC5-E895-4C8D-A019-62D868A3B0B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41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7CD30-2F5B-455A-BAE9-CB3EA4829221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6DFC5-E895-4C8D-A019-62D868A3B0B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16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7296" y="-18435"/>
            <a:ext cx="12406592" cy="689487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70593" y="4557798"/>
            <a:ext cx="9144000" cy="1053292"/>
          </a:xfrm>
        </p:spPr>
        <p:txBody>
          <a:bodyPr/>
          <a:lstStyle/>
          <a:p>
            <a:r>
              <a:rPr lang="es-CO" dirty="0" smtClean="0"/>
              <a:t>INFORME DE GESTIÓN</a:t>
            </a:r>
            <a:endParaRPr lang="es-CO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1238" y="4637036"/>
            <a:ext cx="1146709" cy="107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8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352012" cy="682997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130842" y="933738"/>
            <a:ext cx="828066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8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¿CÓMO ESTAMOS?</a:t>
            </a:r>
            <a:endParaRPr lang="es-ES" sz="8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026" name="Picture 2" descr="Resultado de imagen para CALAVERA ANIM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725" y="2784792"/>
            <a:ext cx="2880281" cy="277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EMOJIS CALAVERA ANIMADA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006" y="2257177"/>
            <a:ext cx="3574220" cy="359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89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469"/>
            <a:ext cx="12352012" cy="6829976"/>
          </a:xfrm>
          <a:prstGeom prst="rect">
            <a:avLst/>
          </a:prstGeom>
        </p:spPr>
      </p:pic>
      <p:grpSp>
        <p:nvGrpSpPr>
          <p:cNvPr id="1024" name="Grupo 1023"/>
          <p:cNvGrpSpPr/>
          <p:nvPr/>
        </p:nvGrpSpPr>
        <p:grpSpPr>
          <a:xfrm>
            <a:off x="6016493" y="702057"/>
            <a:ext cx="4905305" cy="5188119"/>
            <a:chOff x="3201102" y="1019956"/>
            <a:chExt cx="4905305" cy="5188119"/>
          </a:xfrm>
        </p:grpSpPr>
        <p:graphicFrame>
          <p:nvGraphicFramePr>
            <p:cNvPr id="50" name="Diagram 7"/>
            <p:cNvGraphicFramePr/>
            <p:nvPr>
              <p:extLst>
                <p:ext uri="{D42A27DB-BD31-4B8C-83A1-F6EECF244321}">
                  <p14:modId xmlns:p14="http://schemas.microsoft.com/office/powerpoint/2010/main" val="2341971892"/>
                </p:ext>
              </p:extLst>
            </p:nvPr>
          </p:nvGraphicFramePr>
          <p:xfrm>
            <a:off x="3970996" y="2820062"/>
            <a:ext cx="4135411" cy="174207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cxnSp>
          <p:nvCxnSpPr>
            <p:cNvPr id="67" name="Straight Connector 38"/>
            <p:cNvCxnSpPr>
              <a:endCxn id="69" idx="0"/>
            </p:cNvCxnSpPr>
            <p:nvPr/>
          </p:nvCxnSpPr>
          <p:spPr>
            <a:xfrm>
              <a:off x="5391680" y="4372624"/>
              <a:ext cx="0" cy="1036763"/>
            </a:xfrm>
            <a:prstGeom prst="line">
              <a:avLst/>
            </a:prstGeom>
            <a:ln>
              <a:solidFill>
                <a:srgbClr val="E84C3D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39"/>
            <p:cNvSpPr/>
            <p:nvPr/>
          </p:nvSpPr>
          <p:spPr>
            <a:xfrm>
              <a:off x="5330393" y="4300373"/>
              <a:ext cx="122574" cy="119273"/>
            </a:xfrm>
            <a:prstGeom prst="ellipse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69" name="Oval 40"/>
            <p:cNvSpPr/>
            <p:nvPr/>
          </p:nvSpPr>
          <p:spPr>
            <a:xfrm>
              <a:off x="4983301" y="5409387"/>
              <a:ext cx="816758" cy="7947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84C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000" dirty="0">
                  <a:solidFill>
                    <a:srgbClr val="E84C3D"/>
                  </a:solidFill>
                  <a:latin typeface="FontAwesome" pitchFamily="2" charset="0"/>
                </a:rPr>
                <a:t></a:t>
              </a:r>
            </a:p>
          </p:txBody>
        </p:sp>
        <p:grpSp>
          <p:nvGrpSpPr>
            <p:cNvPr id="94" name="Grupo 93"/>
            <p:cNvGrpSpPr/>
            <p:nvPr/>
          </p:nvGrpSpPr>
          <p:grpSpPr>
            <a:xfrm>
              <a:off x="5641746" y="1019956"/>
              <a:ext cx="816758" cy="2118479"/>
              <a:chOff x="5641746" y="1019956"/>
              <a:chExt cx="816758" cy="2118479"/>
            </a:xfrm>
          </p:grpSpPr>
          <p:cxnSp>
            <p:nvCxnSpPr>
              <p:cNvPr id="71" name="Straight Connector 42"/>
              <p:cNvCxnSpPr>
                <a:stCxn id="73" idx="4"/>
                <a:endCxn id="72" idx="0"/>
              </p:cNvCxnSpPr>
              <p:nvPr/>
            </p:nvCxnSpPr>
            <p:spPr>
              <a:xfrm>
                <a:off x="6050125" y="1814715"/>
                <a:ext cx="0" cy="1204447"/>
              </a:xfrm>
              <a:prstGeom prst="line">
                <a:avLst/>
              </a:prstGeom>
              <a:ln>
                <a:solidFill>
                  <a:srgbClr val="F39C1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Oval 43"/>
              <p:cNvSpPr/>
              <p:nvPr/>
            </p:nvSpPr>
            <p:spPr>
              <a:xfrm>
                <a:off x="5988838" y="3019162"/>
                <a:ext cx="122574" cy="119273"/>
              </a:xfrm>
              <a:prstGeom prst="ellipse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73" name="Oval 44"/>
              <p:cNvSpPr/>
              <p:nvPr/>
            </p:nvSpPr>
            <p:spPr>
              <a:xfrm>
                <a:off x="5641746" y="1019956"/>
                <a:ext cx="816758" cy="79475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39C1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3000" dirty="0">
                    <a:solidFill>
                      <a:srgbClr val="F39C11"/>
                    </a:solidFill>
                    <a:latin typeface="FontAwesome" pitchFamily="2" charset="0"/>
                  </a:rPr>
                  <a:t></a:t>
                </a:r>
              </a:p>
            </p:txBody>
          </p:sp>
        </p:grpSp>
        <p:grpSp>
          <p:nvGrpSpPr>
            <p:cNvPr id="80" name="Group 51"/>
            <p:cNvGrpSpPr/>
            <p:nvPr/>
          </p:nvGrpSpPr>
          <p:grpSpPr>
            <a:xfrm>
              <a:off x="5931457" y="4689373"/>
              <a:ext cx="2122012" cy="1518702"/>
              <a:chOff x="1071320" y="5111713"/>
              <a:chExt cx="1694888" cy="1513594"/>
            </a:xfrm>
          </p:grpSpPr>
          <p:sp>
            <p:nvSpPr>
              <p:cNvPr id="81" name="TextBox 52"/>
              <p:cNvSpPr txBox="1"/>
              <p:nvPr/>
            </p:nvSpPr>
            <p:spPr>
              <a:xfrm>
                <a:off x="1071320" y="5111713"/>
                <a:ext cx="787490" cy="3374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E84C3D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GASTOS</a:t>
                </a:r>
                <a:endParaRPr lang="en-US" sz="1600" b="1" dirty="0">
                  <a:solidFill>
                    <a:srgbClr val="E84C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82" name="TextBox 53"/>
              <p:cNvSpPr txBox="1"/>
              <p:nvPr/>
            </p:nvSpPr>
            <p:spPr>
              <a:xfrm>
                <a:off x="1071320" y="5429015"/>
                <a:ext cx="1694888" cy="1196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2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$ 11.723,000,000</a:t>
                </a:r>
              </a:p>
              <a:p>
                <a:pPr algn="just"/>
                <a:r>
                  <a:rPr lang="en-US" sz="12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$   6,921,652,244</a:t>
                </a:r>
              </a:p>
              <a:p>
                <a:pPr algn="just"/>
                <a:r>
                  <a:rPr lang="en-US" sz="1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12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    64,4%</a:t>
                </a:r>
              </a:p>
              <a:p>
                <a:pPr algn="just"/>
                <a:endParaRPr lang="en-US" sz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just"/>
                <a:r>
                  <a:rPr lang="en-US" sz="12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$   6,921,652,244</a:t>
                </a:r>
              </a:p>
              <a:p>
                <a:pPr algn="just"/>
                <a:r>
                  <a:rPr lang="en-US" sz="12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$   0</a:t>
                </a:r>
                <a:endParaRPr lang="en-US" sz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89" name="Group 63"/>
            <p:cNvGrpSpPr/>
            <p:nvPr/>
          </p:nvGrpSpPr>
          <p:grpSpPr>
            <a:xfrm>
              <a:off x="4262327" y="1116694"/>
              <a:ext cx="1747677" cy="1703368"/>
              <a:chOff x="1071320" y="5111713"/>
              <a:chExt cx="1694888" cy="1697639"/>
            </a:xfrm>
          </p:grpSpPr>
          <p:sp>
            <p:nvSpPr>
              <p:cNvPr id="90" name="TextBox 64"/>
              <p:cNvSpPr txBox="1"/>
              <p:nvPr/>
            </p:nvSpPr>
            <p:spPr>
              <a:xfrm>
                <a:off x="1071320" y="5111713"/>
                <a:ext cx="965707" cy="3374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F39C1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INGRESOS</a:t>
                </a:r>
                <a:endParaRPr lang="en-US" sz="1600" b="1" dirty="0">
                  <a:solidFill>
                    <a:srgbClr val="F39C1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91" name="TextBox 65"/>
              <p:cNvSpPr txBox="1"/>
              <p:nvPr/>
            </p:nvSpPr>
            <p:spPr>
              <a:xfrm>
                <a:off x="1071320" y="5429015"/>
                <a:ext cx="1694888" cy="1380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2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$ 11,723,000,000</a:t>
                </a:r>
              </a:p>
              <a:p>
                <a:pPr algn="just"/>
                <a:r>
                  <a:rPr lang="en-US" sz="12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$    7,570,053,129</a:t>
                </a:r>
              </a:p>
              <a:p>
                <a:pPr algn="just"/>
                <a:r>
                  <a:rPr lang="en-US" sz="12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      64,5%</a:t>
                </a:r>
              </a:p>
              <a:p>
                <a:pPr algn="just"/>
                <a:r>
                  <a:rPr lang="en-US" sz="12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     </a:t>
                </a:r>
              </a:p>
              <a:p>
                <a:pPr algn="just"/>
                <a:r>
                  <a:rPr lang="en-US" sz="1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12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     21%</a:t>
                </a:r>
              </a:p>
              <a:p>
                <a:pPr algn="just"/>
                <a:r>
                  <a:rPr lang="en-US" sz="12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      37,1%</a:t>
                </a:r>
              </a:p>
              <a:p>
                <a:pPr algn="just"/>
                <a:r>
                  <a:rPr lang="en-US" sz="12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      41,9%</a:t>
                </a:r>
                <a:endParaRPr lang="en-US" sz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92" name="CuadroTexto 91"/>
            <p:cNvSpPr txBox="1"/>
            <p:nvPr/>
          </p:nvSpPr>
          <p:spPr>
            <a:xfrm>
              <a:off x="3201102" y="1417335"/>
              <a:ext cx="120630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 dirty="0" smtClean="0">
                  <a:solidFill>
                    <a:srgbClr val="C00000"/>
                  </a:solidFill>
                  <a:latin typeface="Open Sans" panose="020B0606030504020204"/>
                </a:rPr>
                <a:t>Presupuestado:</a:t>
              </a:r>
            </a:p>
            <a:p>
              <a:r>
                <a:rPr lang="es-CO" sz="1200" dirty="0" smtClean="0">
                  <a:solidFill>
                    <a:srgbClr val="C00000"/>
                  </a:solidFill>
                  <a:latin typeface="Open Sans" panose="020B0606030504020204"/>
                </a:rPr>
                <a:t>Recaudado:</a:t>
              </a:r>
            </a:p>
            <a:p>
              <a:r>
                <a:rPr lang="es-CO" sz="1200" dirty="0" smtClean="0">
                  <a:solidFill>
                    <a:srgbClr val="C00000"/>
                  </a:solidFill>
                  <a:latin typeface="Open Sans" panose="020B0606030504020204"/>
                </a:rPr>
                <a:t>% ejecución:</a:t>
              </a:r>
            </a:p>
            <a:p>
              <a:r>
                <a:rPr lang="es-CO" sz="1200" u="sng" dirty="0" smtClean="0">
                  <a:solidFill>
                    <a:srgbClr val="C00000"/>
                  </a:solidFill>
                  <a:latin typeface="Open Sans" panose="020B0606030504020204"/>
                </a:rPr>
                <a:t>Participación</a:t>
              </a:r>
            </a:p>
            <a:p>
              <a:r>
                <a:rPr lang="es-CO" sz="1200" dirty="0" smtClean="0">
                  <a:solidFill>
                    <a:srgbClr val="C00000"/>
                  </a:solidFill>
                  <a:latin typeface="Open Sans" panose="020B0606030504020204"/>
                </a:rPr>
                <a:t>Tributarios</a:t>
              </a:r>
            </a:p>
            <a:p>
              <a:r>
                <a:rPr lang="es-CO" sz="1200" dirty="0" smtClean="0">
                  <a:solidFill>
                    <a:srgbClr val="C00000"/>
                  </a:solidFill>
                  <a:latin typeface="Open Sans" panose="020B0606030504020204"/>
                </a:rPr>
                <a:t>No tributarios</a:t>
              </a:r>
            </a:p>
            <a:p>
              <a:r>
                <a:rPr lang="es-CO" sz="1200" dirty="0" smtClean="0">
                  <a:solidFill>
                    <a:srgbClr val="C00000"/>
                  </a:solidFill>
                  <a:latin typeface="Open Sans" panose="020B0606030504020204"/>
                </a:rPr>
                <a:t>Capital</a:t>
              </a:r>
              <a:endParaRPr lang="es-CO" sz="1200" dirty="0">
                <a:solidFill>
                  <a:srgbClr val="C00000"/>
                </a:solidFill>
                <a:latin typeface="Open Sans" panose="020B0606030504020204"/>
              </a:endParaRPr>
            </a:p>
          </p:txBody>
        </p:sp>
        <p:sp>
          <p:nvSpPr>
            <p:cNvPr id="93" name="CuadroTexto 92"/>
            <p:cNvSpPr txBox="1"/>
            <p:nvPr/>
          </p:nvSpPr>
          <p:spPr>
            <a:xfrm>
              <a:off x="3899381" y="5003817"/>
              <a:ext cx="11081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 dirty="0" smtClean="0">
                  <a:solidFill>
                    <a:srgbClr val="C00000"/>
                  </a:solidFill>
                  <a:latin typeface="Open Sans" panose="020B0606030504020204"/>
                </a:rPr>
                <a:t>Presupuestado:</a:t>
              </a:r>
            </a:p>
            <a:p>
              <a:r>
                <a:rPr lang="es-CO" sz="1200" dirty="0" smtClean="0">
                  <a:solidFill>
                    <a:srgbClr val="C00000"/>
                  </a:solidFill>
                  <a:latin typeface="Open Sans" panose="020B0606030504020204"/>
                </a:rPr>
                <a:t>Ejecutado:</a:t>
              </a:r>
            </a:p>
            <a:p>
              <a:r>
                <a:rPr lang="es-CO" sz="1200" dirty="0" smtClean="0">
                  <a:solidFill>
                    <a:srgbClr val="C00000"/>
                  </a:solidFill>
                  <a:latin typeface="Open Sans" panose="020B0606030504020204"/>
                </a:rPr>
                <a:t>% ejecución:</a:t>
              </a:r>
            </a:p>
            <a:p>
              <a:r>
                <a:rPr lang="es-CO" sz="1200" u="sng" dirty="0" smtClean="0">
                  <a:solidFill>
                    <a:srgbClr val="C00000"/>
                  </a:solidFill>
                  <a:latin typeface="Open Sans" panose="020B0606030504020204"/>
                </a:rPr>
                <a:t>Participación</a:t>
              </a:r>
            </a:p>
            <a:p>
              <a:r>
                <a:rPr lang="es-CO" sz="1200" dirty="0" smtClean="0">
                  <a:solidFill>
                    <a:srgbClr val="C00000"/>
                  </a:solidFill>
                  <a:latin typeface="Open Sans" panose="020B0606030504020204"/>
                </a:rPr>
                <a:t>Funcionamiento</a:t>
              </a:r>
            </a:p>
            <a:p>
              <a:r>
                <a:rPr lang="es-CO" sz="1200" dirty="0" smtClean="0">
                  <a:solidFill>
                    <a:srgbClr val="C00000"/>
                  </a:solidFill>
                  <a:latin typeface="Open Sans" panose="020B0606030504020204"/>
                </a:rPr>
                <a:t>Inversión</a:t>
              </a:r>
              <a:endParaRPr lang="es-CO" sz="1200" dirty="0">
                <a:solidFill>
                  <a:srgbClr val="C00000"/>
                </a:solidFill>
                <a:latin typeface="Open Sans" panose="020B0606030504020204"/>
              </a:endParaRPr>
            </a:p>
          </p:txBody>
        </p:sp>
      </p:grpSp>
      <p:sp>
        <p:nvSpPr>
          <p:cNvPr id="99" name="Título 101"/>
          <p:cNvSpPr>
            <a:spLocks noGrp="1"/>
          </p:cNvSpPr>
          <p:nvPr>
            <p:ph type="title"/>
          </p:nvPr>
        </p:nvSpPr>
        <p:spPr>
          <a:xfrm>
            <a:off x="769879" y="702057"/>
            <a:ext cx="4305791" cy="1336269"/>
          </a:xfrm>
        </p:spPr>
        <p:txBody>
          <a:bodyPr>
            <a:normAutofit fontScale="90000"/>
          </a:bodyPr>
          <a:lstStyle/>
          <a:p>
            <a:pPr algn="ctr"/>
            <a:r>
              <a:rPr lang="es-CO" sz="3600" b="1" dirty="0" smtClean="0"/>
              <a:t>EJECUCIÓN </a:t>
            </a:r>
            <a:br>
              <a:rPr lang="es-CO" sz="3600" b="1" dirty="0" smtClean="0"/>
            </a:br>
            <a:r>
              <a:rPr lang="es-CO" sz="3600" b="1" dirty="0" smtClean="0"/>
              <a:t>PRESUPUESTAL </a:t>
            </a:r>
            <a:br>
              <a:rPr lang="es-CO" sz="3600" b="1" dirty="0" smtClean="0"/>
            </a:br>
            <a:r>
              <a:rPr lang="es-CO" sz="3600" b="1" dirty="0" smtClean="0"/>
              <a:t>2019</a:t>
            </a:r>
            <a:endParaRPr lang="es-CO" sz="3600" b="1" dirty="0"/>
          </a:p>
        </p:txBody>
      </p:sp>
      <p:pic>
        <p:nvPicPr>
          <p:cNvPr id="5122" name="Picture 2" descr="Resultado de imagen para PICTURE INDICADOR NEGATIV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26" y="2501159"/>
            <a:ext cx="4329444" cy="217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Imagen 10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1413" y="195983"/>
            <a:ext cx="850301" cy="79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1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352012" cy="6829976"/>
          </a:xfrm>
          <a:prstGeom prst="rect">
            <a:avLst/>
          </a:prstGeom>
        </p:spPr>
      </p:pic>
      <p:sp>
        <p:nvSpPr>
          <p:cNvPr id="5" name="Título 101"/>
          <p:cNvSpPr>
            <a:spLocks noGrp="1"/>
          </p:cNvSpPr>
          <p:nvPr>
            <p:ph type="title"/>
          </p:nvPr>
        </p:nvSpPr>
        <p:spPr>
          <a:xfrm>
            <a:off x="1013473" y="639699"/>
            <a:ext cx="10515600" cy="725387"/>
          </a:xfrm>
        </p:spPr>
        <p:txBody>
          <a:bodyPr>
            <a:normAutofit/>
          </a:bodyPr>
          <a:lstStyle/>
          <a:p>
            <a:pPr algn="ctr"/>
            <a:r>
              <a:rPr lang="es-CO" b="1" dirty="0" smtClean="0"/>
              <a:t>DETALLADO CUENTAS POR PAGAR 2019</a:t>
            </a:r>
            <a:endParaRPr lang="es-CO" b="1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0523855"/>
              </p:ext>
            </p:extLst>
          </p:nvPr>
        </p:nvGraphicFramePr>
        <p:xfrm>
          <a:off x="5161547" y="1635228"/>
          <a:ext cx="5867032" cy="5187696"/>
        </p:xfrm>
        <a:graphic>
          <a:graphicData uri="http://schemas.openxmlformats.org/drawingml/2006/table">
            <a:tbl>
              <a:tblPr firstRow="1" firstCol="1" bandRow="1"/>
              <a:tblGrid>
                <a:gridCol w="3127609"/>
                <a:gridCol w="2739423"/>
              </a:tblGrid>
              <a:tr h="27851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b="1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CUENTAS X PAGAR  2019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2392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b="1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NOMBRE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b="1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 CUENTAS EN TESORERIA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8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CLAUDIA JACOME - CONT 018 19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   15.820.578,00 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8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COMUNERA LTDA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     8.435.210,00 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8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INMOBILIARIA BCBJA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     1.823.999,70 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8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COOPVITAROL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   29.994.405,00 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8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LIBARDO ROSALES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   17.462.016,00 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8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ESTAC SERV SAN SILVESTRE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   11.523.511,00 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8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SERV. POSTALES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     1.186.192,70 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8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SARAVIA BRAVO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   12.708.595,50 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8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CLAUDIA JACOME - CONT 013 19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     3.669.834,65 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8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SS PETROIL SAS 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     6.858.020,00 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9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DITRA-POLCA - NOV –DIC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   53.171.661,00 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8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SIMIT -NOV – DIC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   19.797.610,00 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8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LRG - DICIEMBRE 2019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   73.256.262,00 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8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CONCILIACION EXTRAJUDICIAL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   11.240.724,00 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8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ESSA – SEMAFORIZACION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   28.748.434,00 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8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EDATEL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           93.977,00 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8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AGUAS DE BARRANCABERMEJA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         363.117,00 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8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ESSA - SERV. ENERGIA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     5.158.682,00 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8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295.697.053,55 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44" name="Picture 4" descr="Resultado de imagen para DEUDAS ANIMADO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00"/>
          <a:stretch/>
        </p:blipFill>
        <p:spPr bwMode="auto">
          <a:xfrm>
            <a:off x="1007393" y="1828800"/>
            <a:ext cx="3433818" cy="334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413" y="195983"/>
            <a:ext cx="850301" cy="79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50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352012" cy="6829976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8351225"/>
              </p:ext>
            </p:extLst>
          </p:nvPr>
        </p:nvGraphicFramePr>
        <p:xfrm>
          <a:off x="4466394" y="2004785"/>
          <a:ext cx="6759068" cy="3403041"/>
        </p:xfrm>
        <a:graphic>
          <a:graphicData uri="http://schemas.openxmlformats.org/drawingml/2006/table">
            <a:tbl>
              <a:tblPr firstRow="1" firstCol="1" bandRow="1"/>
              <a:tblGrid>
                <a:gridCol w="3613002"/>
                <a:gridCol w="3146066"/>
              </a:tblGrid>
              <a:tr h="37833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400" b="1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CUENTAS DE NOMINA Y PRESTACIONES SOCIALES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3024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NOMBRE</a:t>
                      </a:r>
                      <a:endParaRPr lang="es-C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 CUENTAS EN TESORERIA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4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LIQUIDACION PREST SOC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44.212.231,00 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4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NOMINA NOVIEMBRE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182.706.806,00 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4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AUXILIO EDUCATIVO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37.795.220,00 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4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APORTES ANDETT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  8.273.448,00 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4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AUXILIO FUNEBRE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11.593.624,00 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4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Vacaciones  vigencia 2019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436.840.000,00 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4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NOMINA DICIEMBRE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205.594.282,00 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4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Acreedores nómina DIC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85.995.699,00 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4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1.013.011.310,00 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ítulo 101"/>
          <p:cNvSpPr>
            <a:spLocks noGrp="1"/>
          </p:cNvSpPr>
          <p:nvPr>
            <p:ph type="title"/>
          </p:nvPr>
        </p:nvSpPr>
        <p:spPr>
          <a:xfrm>
            <a:off x="1013473" y="639699"/>
            <a:ext cx="10515600" cy="725387"/>
          </a:xfrm>
        </p:spPr>
        <p:txBody>
          <a:bodyPr>
            <a:normAutofit/>
          </a:bodyPr>
          <a:lstStyle/>
          <a:p>
            <a:pPr algn="ctr"/>
            <a:r>
              <a:rPr lang="es-CO" b="1" dirty="0" smtClean="0"/>
              <a:t>DETALLADO CUENTAS POR PAGAR 2019</a:t>
            </a:r>
            <a:endParaRPr lang="es-CO" b="1" dirty="0"/>
          </a:p>
        </p:txBody>
      </p:sp>
      <p:pic>
        <p:nvPicPr>
          <p:cNvPr id="13314" name="Picture 2" descr="Resultado de imagen para NO PAGO A EMPLEADOS ANIMAD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3D1E0"/>
              </a:clrFrom>
              <a:clrTo>
                <a:srgbClr val="93D1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48" y="2004785"/>
            <a:ext cx="2989441" cy="340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413" y="195983"/>
            <a:ext cx="850301" cy="79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57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352012" cy="6829976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568892"/>
              </p:ext>
            </p:extLst>
          </p:nvPr>
        </p:nvGraphicFramePr>
        <p:xfrm>
          <a:off x="4423978" y="1732546"/>
          <a:ext cx="6476632" cy="3774741"/>
        </p:xfrm>
        <a:graphic>
          <a:graphicData uri="http://schemas.openxmlformats.org/drawingml/2006/table">
            <a:tbl>
              <a:tblPr firstRow="1" firstCol="1" bandRow="1"/>
              <a:tblGrid>
                <a:gridCol w="3462028"/>
                <a:gridCol w="3014604"/>
              </a:tblGrid>
              <a:tr h="38539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b="1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TERCEROS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3081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b="1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NOMBRE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b="1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 CUENTAS EN TESORERIA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1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DIAN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704.370.050,00 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1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RENTAS DPTALES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952.496.459,00 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1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ESTAMP MPLES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107.070.326,02 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1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INDUSTRIA Y COMERCIO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  10.176.000,00 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1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SIMIT - POLCA 55%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261.301.918,00 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1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SIMIT - urbano 10%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329.625.249,00 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1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LRG ASESORIAS Y COBRANZAS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  28.170.851,40 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1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CONTADORES ASOCIADOS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176.292.031,44 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1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ICBF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330.000.000,00 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1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2.899.502.884,86 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ítulo 101"/>
          <p:cNvSpPr>
            <a:spLocks noGrp="1"/>
          </p:cNvSpPr>
          <p:nvPr>
            <p:ph type="title"/>
          </p:nvPr>
        </p:nvSpPr>
        <p:spPr>
          <a:xfrm>
            <a:off x="1013473" y="639699"/>
            <a:ext cx="10515600" cy="725387"/>
          </a:xfrm>
        </p:spPr>
        <p:txBody>
          <a:bodyPr>
            <a:normAutofit/>
          </a:bodyPr>
          <a:lstStyle/>
          <a:p>
            <a:pPr algn="ctr"/>
            <a:r>
              <a:rPr lang="es-CO" b="1" dirty="0" smtClean="0"/>
              <a:t>DETALLADO CUENTAS POR PAGAR 2019</a:t>
            </a:r>
            <a:endParaRPr lang="es-CO" b="1" dirty="0"/>
          </a:p>
        </p:txBody>
      </p:sp>
      <p:pic>
        <p:nvPicPr>
          <p:cNvPr id="7" name="Picture 2" descr="Resultado de imagen para DEUDAS ANIMAD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78" y="2004785"/>
            <a:ext cx="3197223" cy="279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413" y="195983"/>
            <a:ext cx="850301" cy="79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4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352012" cy="6829976"/>
          </a:xfrm>
          <a:prstGeom prst="rect">
            <a:avLst/>
          </a:prstGeom>
        </p:spPr>
      </p:pic>
      <p:sp>
        <p:nvSpPr>
          <p:cNvPr id="8" name="Título 101"/>
          <p:cNvSpPr>
            <a:spLocks noGrp="1"/>
          </p:cNvSpPr>
          <p:nvPr>
            <p:ph type="title"/>
          </p:nvPr>
        </p:nvSpPr>
        <p:spPr>
          <a:xfrm>
            <a:off x="984796" y="370576"/>
            <a:ext cx="10515600" cy="1581654"/>
          </a:xfrm>
        </p:spPr>
        <p:txBody>
          <a:bodyPr>
            <a:normAutofit/>
          </a:bodyPr>
          <a:lstStyle/>
          <a:p>
            <a:pPr algn="ctr"/>
            <a:r>
              <a:rPr lang="es-CO" b="1" dirty="0" smtClean="0"/>
              <a:t>DEUDA RENTAS DEPARTAMENTALES</a:t>
            </a:r>
            <a:br>
              <a:rPr lang="es-CO" b="1" dirty="0" smtClean="0"/>
            </a:br>
            <a:r>
              <a:rPr lang="es-CO" b="1" dirty="0" smtClean="0">
                <a:solidFill>
                  <a:srgbClr val="C00000"/>
                </a:solidFill>
              </a:rPr>
              <a:t>IMPACTO</a:t>
            </a:r>
            <a:endParaRPr lang="es-CO" b="1" dirty="0"/>
          </a:p>
        </p:txBody>
      </p:sp>
      <p:sp>
        <p:nvSpPr>
          <p:cNvPr id="10" name="Rectángulo 9"/>
          <p:cNvSpPr/>
          <p:nvPr/>
        </p:nvSpPr>
        <p:spPr>
          <a:xfrm>
            <a:off x="1106905" y="2254274"/>
            <a:ext cx="407870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I EJEMPLO</a:t>
            </a:r>
          </a:p>
          <a:p>
            <a:pPr algn="ctr"/>
            <a:endParaRPr lang="es-MX" b="1" dirty="0" smtClean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/>
            <a:r>
              <a:rPr lang="es-MX" dirty="0" smtClean="0">
                <a:solidFill>
                  <a:srgbClr val="000000"/>
                </a:solidFill>
                <a:latin typeface="Calibri" panose="020F0502020204030204" pitchFamily="34" charset="0"/>
              </a:rPr>
              <a:t>2017-04</a:t>
            </a:r>
            <a:r>
              <a:rPr lang="es-MX" dirty="0" smtClean="0"/>
              <a:t> </a:t>
            </a:r>
            <a:r>
              <a:rPr lang="es-MX" dirty="0">
                <a:solidFill>
                  <a:srgbClr val="000000"/>
                </a:solidFill>
                <a:latin typeface="Calibri" panose="020F0502020204030204" pitchFamily="34" charset="0"/>
              </a:rPr>
              <a:t>GOBERNACION DE SANTANDER</a:t>
            </a:r>
            <a:r>
              <a:rPr lang="es-MX" dirty="0"/>
              <a:t> </a:t>
            </a:r>
            <a:endParaRPr lang="es-MX" dirty="0" smtClean="0"/>
          </a:p>
          <a:p>
            <a:pPr algn="ctr"/>
            <a:endParaRPr lang="es-MX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es-MX" dirty="0" smtClean="0">
                <a:solidFill>
                  <a:srgbClr val="000000"/>
                </a:solidFill>
                <a:latin typeface="Calibri" panose="020F0502020204030204" pitchFamily="34" charset="0"/>
              </a:rPr>
              <a:t>DEUDA           $ 26.455.900,00            </a:t>
            </a:r>
          </a:p>
          <a:p>
            <a:pPr algn="ctr"/>
            <a:r>
              <a:rPr lang="es-MX" dirty="0" smtClean="0">
                <a:solidFill>
                  <a:srgbClr val="000000"/>
                </a:solidFill>
                <a:latin typeface="Calibri" panose="020F0502020204030204" pitchFamily="34" charset="0"/>
              </a:rPr>
              <a:t>SANCION       $ </a:t>
            </a:r>
            <a:r>
              <a:rPr lang="es-MX" dirty="0">
                <a:solidFill>
                  <a:srgbClr val="000000"/>
                </a:solidFill>
                <a:latin typeface="Calibri" panose="020F0502020204030204" pitchFamily="34" charset="0"/>
              </a:rPr>
              <a:t>52.912.000,00  </a:t>
            </a:r>
            <a:endParaRPr lang="es-MX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es-MX" dirty="0" smtClean="0">
                <a:solidFill>
                  <a:srgbClr val="000000"/>
                </a:solidFill>
                <a:latin typeface="Calibri" panose="020F0502020204030204" pitchFamily="34" charset="0"/>
              </a:rPr>
              <a:t>INTERESES     $ 19.031.861,00  </a:t>
            </a:r>
          </a:p>
          <a:p>
            <a:pPr algn="ctr"/>
            <a:r>
              <a:rPr lang="es-MX" dirty="0" smtClean="0">
                <a:solidFill>
                  <a:srgbClr val="000000"/>
                </a:solidFill>
                <a:latin typeface="Calibri" panose="020F0502020204030204" pitchFamily="34" charset="0"/>
              </a:rPr>
              <a:t>ORDENANZA $   </a:t>
            </a:r>
            <a:r>
              <a:rPr lang="es-MX" dirty="0">
                <a:solidFill>
                  <a:srgbClr val="000000"/>
                </a:solidFill>
                <a:latin typeface="Calibri" panose="020F0502020204030204" pitchFamily="34" charset="0"/>
              </a:rPr>
              <a:t>2.645.590,00 </a:t>
            </a:r>
            <a:endParaRPr lang="es-MX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endParaRPr lang="es-MX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es-MX" dirty="0">
                <a:solidFill>
                  <a:srgbClr val="000000"/>
                </a:solidFill>
                <a:latin typeface="Calibri" panose="020F0502020204030204" pitchFamily="34" charset="0"/>
              </a:rPr>
              <a:t>TOTAL ADEUDADO $     </a:t>
            </a:r>
            <a:r>
              <a:rPr lang="es-MX" b="1" dirty="0">
                <a:solidFill>
                  <a:srgbClr val="000000"/>
                </a:solidFill>
                <a:latin typeface="Calibri" panose="020F0502020204030204" pitchFamily="34" charset="0"/>
              </a:rPr>
              <a:t>101.045.351,00</a:t>
            </a:r>
            <a:r>
              <a:rPr lang="es-MX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s-CO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7421692" y="2429830"/>
            <a:ext cx="407870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II EJEMPLO</a:t>
            </a:r>
          </a:p>
          <a:p>
            <a:pPr algn="ctr"/>
            <a:endParaRPr lang="es-MX" b="1" dirty="0" smtClean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/>
            <a:r>
              <a:rPr lang="es-MX" dirty="0" smtClean="0">
                <a:solidFill>
                  <a:srgbClr val="000000"/>
                </a:solidFill>
                <a:latin typeface="Calibri" panose="020F0502020204030204" pitchFamily="34" charset="0"/>
              </a:rPr>
              <a:t>2017-12</a:t>
            </a:r>
            <a:r>
              <a:rPr lang="es-MX" dirty="0" smtClean="0"/>
              <a:t> </a:t>
            </a:r>
            <a:r>
              <a:rPr lang="es-MX" dirty="0">
                <a:solidFill>
                  <a:srgbClr val="000000"/>
                </a:solidFill>
                <a:latin typeface="Calibri" panose="020F0502020204030204" pitchFamily="34" charset="0"/>
              </a:rPr>
              <a:t>GOBERNACION DE SANTANDER</a:t>
            </a:r>
            <a:r>
              <a:rPr lang="es-MX" dirty="0"/>
              <a:t> </a:t>
            </a:r>
            <a:endParaRPr lang="es-MX" dirty="0" smtClean="0"/>
          </a:p>
          <a:p>
            <a:pPr algn="ctr"/>
            <a:endParaRPr lang="es-MX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es-MX" dirty="0" smtClean="0">
                <a:solidFill>
                  <a:srgbClr val="000000"/>
                </a:solidFill>
                <a:latin typeface="Calibri" panose="020F0502020204030204" pitchFamily="34" charset="0"/>
              </a:rPr>
              <a:t>DEUDA           $ 60,704,000,00            </a:t>
            </a:r>
          </a:p>
          <a:p>
            <a:pPr algn="ctr"/>
            <a:r>
              <a:rPr lang="es-MX" dirty="0" smtClean="0">
                <a:solidFill>
                  <a:srgbClr val="000000"/>
                </a:solidFill>
                <a:latin typeface="Calibri" panose="020F0502020204030204" pitchFamily="34" charset="0"/>
              </a:rPr>
              <a:t>SANCION       $121,408,000,00 </a:t>
            </a:r>
          </a:p>
          <a:p>
            <a:pPr algn="ctr"/>
            <a:r>
              <a:rPr lang="es-MX" dirty="0" smtClean="0">
                <a:solidFill>
                  <a:srgbClr val="000000"/>
                </a:solidFill>
                <a:latin typeface="Calibri" panose="020F0502020204030204" pitchFamily="34" charset="0"/>
              </a:rPr>
              <a:t>INTERESES     $ 31,329,712,00 </a:t>
            </a:r>
          </a:p>
          <a:p>
            <a:pPr algn="ctr"/>
            <a:r>
              <a:rPr lang="es-MX" dirty="0" smtClean="0">
                <a:solidFill>
                  <a:srgbClr val="000000"/>
                </a:solidFill>
                <a:latin typeface="Calibri" panose="020F0502020204030204" pitchFamily="34" charset="0"/>
              </a:rPr>
              <a:t>ORDENANZA $   6,070,400,00</a:t>
            </a:r>
          </a:p>
          <a:p>
            <a:pPr algn="ctr"/>
            <a:endParaRPr lang="es-MX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es-MX" dirty="0">
                <a:solidFill>
                  <a:srgbClr val="000000"/>
                </a:solidFill>
                <a:latin typeface="Calibri" panose="020F0502020204030204" pitchFamily="34" charset="0"/>
              </a:rPr>
              <a:t>TOTAL ADEUDADO $     </a:t>
            </a:r>
            <a:r>
              <a:rPr lang="es-MX" dirty="0" smtClean="0">
                <a:solidFill>
                  <a:srgbClr val="000000"/>
                </a:solidFill>
                <a:latin typeface="Calibri" panose="020F0502020204030204" pitchFamily="34" charset="0"/>
              </a:rPr>
              <a:t>219,512,112,00 </a:t>
            </a:r>
            <a:endParaRPr lang="es-CO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9218" name="Picture 2" descr="Resultado de imagen para IMPACTO ANIMADO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0"/>
          <a:stretch/>
        </p:blipFill>
        <p:spPr bwMode="auto">
          <a:xfrm>
            <a:off x="4930320" y="2052911"/>
            <a:ext cx="2491372" cy="300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413" y="195983"/>
            <a:ext cx="850301" cy="79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17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352012" cy="6829976"/>
          </a:xfrm>
          <a:prstGeom prst="rect">
            <a:avLst/>
          </a:prstGeom>
        </p:spPr>
      </p:pic>
      <p:pic>
        <p:nvPicPr>
          <p:cNvPr id="15362" name="Picture 2" descr="Resultado de imagen para TRABAJO EN EQUIPO ANIMAD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90" y="1040854"/>
            <a:ext cx="3910652" cy="276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3299969" y="1520339"/>
            <a:ext cx="7963462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8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RESULTADOS</a:t>
            </a:r>
          </a:p>
          <a:p>
            <a:pPr algn="ctr"/>
            <a:r>
              <a:rPr lang="es-ES" sz="8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…A PESAR DE LAS </a:t>
            </a:r>
          </a:p>
          <a:p>
            <a:pPr algn="ctr"/>
            <a:r>
              <a:rPr lang="es-ES" sz="8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DIFICULTADES</a:t>
            </a:r>
            <a:endParaRPr lang="es-ES" sz="8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087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352012" cy="6829976"/>
          </a:xfrm>
          <a:prstGeom prst="rect">
            <a:avLst/>
          </a:prstGeom>
        </p:spPr>
      </p:pic>
      <p:sp>
        <p:nvSpPr>
          <p:cNvPr id="6" name="Título 101"/>
          <p:cNvSpPr>
            <a:spLocks noGrp="1"/>
          </p:cNvSpPr>
          <p:nvPr>
            <p:ph type="title"/>
          </p:nvPr>
        </p:nvSpPr>
        <p:spPr>
          <a:xfrm>
            <a:off x="1038522" y="483294"/>
            <a:ext cx="10515600" cy="1369575"/>
          </a:xfrm>
        </p:spPr>
        <p:txBody>
          <a:bodyPr>
            <a:noAutofit/>
          </a:bodyPr>
          <a:lstStyle/>
          <a:p>
            <a:pPr algn="ctr"/>
            <a:r>
              <a:rPr lang="es-CO" sz="4800" b="1" dirty="0" smtClean="0"/>
              <a:t>CUMPLIMIENTO DE METAS </a:t>
            </a:r>
            <a:br>
              <a:rPr lang="es-CO" sz="4800" b="1" dirty="0" smtClean="0"/>
            </a:br>
            <a:r>
              <a:rPr lang="es-CO" sz="4800" b="1" dirty="0" smtClean="0"/>
              <a:t>PLAN DE DESARROLLO 2016-2019</a:t>
            </a:r>
            <a:endParaRPr lang="es-CO" sz="4800" b="1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6982829"/>
              </p:ext>
            </p:extLst>
          </p:nvPr>
        </p:nvGraphicFramePr>
        <p:xfrm>
          <a:off x="2066758" y="1982144"/>
          <a:ext cx="9014326" cy="3625358"/>
        </p:xfrm>
        <a:graphic>
          <a:graphicData uri="http://schemas.openxmlformats.org/drawingml/2006/table">
            <a:tbl>
              <a:tblPr/>
              <a:tblGrid>
                <a:gridCol w="1506621"/>
                <a:gridCol w="6641432"/>
                <a:gridCol w="866273"/>
              </a:tblGrid>
              <a:tr h="51105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PROGRAMA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META DE PRODUCTO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% de ejecución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</a:tr>
              <a:tr h="511059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Plan de Movilidad Urbana Sostenible (PMUS)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Formular y presentar proyecto de Acuerdo de la Política pública de Movilidad en el Municipio de Barrancabermeja, durante el cuatrienio.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60.00%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55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Crear el Consejo Asesor del Plan de Movilidad Urbana Sostenible (PMUS), durante el cuatrienio.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59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Formular y adoptar el Plan de Movilidad Urbana Sostenible.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50.00%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55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Implementar veinte (20) diálogos Ciudadanos por la Movilidad, durante el cuatrienio.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55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Firmar veinte (20) “Pactos ciudadanos por la Movilidad”, durante el cuatrienio.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793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Implementación de un (1) Plan de Medios y manejo de Redes sociales para dar a conocer las diferentes actividades, programas y acciones que realiza la ITTB en materia de Movilidad, durante el cuatrienio.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05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Celebrar un (1) Convenio Interinstitucional para el fortalecimiento de la cultura de la movilidad, durante el cuatrienio.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13" y="195983"/>
            <a:ext cx="850301" cy="79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3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352012" cy="6829976"/>
          </a:xfrm>
          <a:prstGeom prst="rect">
            <a:avLst/>
          </a:prstGeom>
        </p:spPr>
      </p:pic>
      <p:sp>
        <p:nvSpPr>
          <p:cNvPr id="6" name="Título 101"/>
          <p:cNvSpPr>
            <a:spLocks noGrp="1"/>
          </p:cNvSpPr>
          <p:nvPr>
            <p:ph type="title"/>
          </p:nvPr>
        </p:nvSpPr>
        <p:spPr>
          <a:xfrm>
            <a:off x="1038522" y="483294"/>
            <a:ext cx="10515600" cy="1369575"/>
          </a:xfrm>
        </p:spPr>
        <p:txBody>
          <a:bodyPr>
            <a:noAutofit/>
          </a:bodyPr>
          <a:lstStyle/>
          <a:p>
            <a:pPr algn="ctr"/>
            <a:r>
              <a:rPr lang="es-CO" sz="4800" b="1" dirty="0" smtClean="0"/>
              <a:t>CUMPLIMIENTO DE METAS </a:t>
            </a:r>
            <a:br>
              <a:rPr lang="es-CO" sz="4800" b="1" dirty="0" smtClean="0"/>
            </a:br>
            <a:r>
              <a:rPr lang="es-CO" sz="4800" b="1" dirty="0" smtClean="0"/>
              <a:t>PLAN DE DESARROLLO 2016-2019</a:t>
            </a:r>
            <a:endParaRPr lang="es-CO" sz="4800" b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13" y="195983"/>
            <a:ext cx="850301" cy="794274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3367100"/>
              </p:ext>
            </p:extLst>
          </p:nvPr>
        </p:nvGraphicFramePr>
        <p:xfrm>
          <a:off x="1790031" y="2140180"/>
          <a:ext cx="8809790" cy="3375822"/>
        </p:xfrm>
        <a:graphic>
          <a:graphicData uri="http://schemas.openxmlformats.org/drawingml/2006/table">
            <a:tbl>
              <a:tblPr/>
              <a:tblGrid>
                <a:gridCol w="1683206"/>
                <a:gridCol w="6200945"/>
                <a:gridCol w="925639"/>
              </a:tblGrid>
              <a:tr h="54955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PROGRAMA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META DE PRODUCTO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% de ejecución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</a:tr>
              <a:tr h="571983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Sistema Integral de Control de Tránsito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Modernizar la red de semaforización actual, por un sistema de semaforización inteligente que optimice los flujos viales y reduzca la congestión vehicular, durante el cuatrienio.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99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Semaforizar cuatro (4) nuevas intersecciones viales, durante el cuatrienio.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30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Mantener la Red de Semáforos, durante el cuatrienio.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87.50%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99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Demarcar 10.000 metros cuadrados de marcas viales, durante el cuatrienio.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99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Demarcar 20.000 metros lineales, durante el cuatrienio.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99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Instalar doscientas (200) señales verticales nuevas, durante el cuatrienio.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99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Realizar mantenimiento a cien (100) señales verticales, durante el cuatrienio.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541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352012" cy="6829976"/>
          </a:xfrm>
          <a:prstGeom prst="rect">
            <a:avLst/>
          </a:prstGeom>
        </p:spPr>
      </p:pic>
      <p:sp>
        <p:nvSpPr>
          <p:cNvPr id="6" name="Título 101"/>
          <p:cNvSpPr>
            <a:spLocks noGrp="1"/>
          </p:cNvSpPr>
          <p:nvPr>
            <p:ph type="title"/>
          </p:nvPr>
        </p:nvSpPr>
        <p:spPr>
          <a:xfrm>
            <a:off x="1038522" y="483294"/>
            <a:ext cx="10515600" cy="1369575"/>
          </a:xfrm>
        </p:spPr>
        <p:txBody>
          <a:bodyPr>
            <a:noAutofit/>
          </a:bodyPr>
          <a:lstStyle/>
          <a:p>
            <a:pPr algn="ctr"/>
            <a:r>
              <a:rPr lang="es-CO" sz="4800" b="1" dirty="0" smtClean="0"/>
              <a:t>CUMPLIMIENTO DE METAS </a:t>
            </a:r>
            <a:br>
              <a:rPr lang="es-CO" sz="4800" b="1" dirty="0" smtClean="0"/>
            </a:br>
            <a:r>
              <a:rPr lang="es-CO" sz="4800" b="1" dirty="0" smtClean="0"/>
              <a:t>PLAN DE DESARROLLO 2016-2019</a:t>
            </a:r>
            <a:endParaRPr lang="es-CO" sz="4800" b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13" y="195983"/>
            <a:ext cx="850301" cy="794274"/>
          </a:xfrm>
          <a:prstGeom prst="rect">
            <a:avLst/>
          </a:prstGeom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453486"/>
              </p:ext>
            </p:extLst>
          </p:nvPr>
        </p:nvGraphicFramePr>
        <p:xfrm>
          <a:off x="2168153" y="2605967"/>
          <a:ext cx="8256337" cy="1735455"/>
        </p:xfrm>
        <a:graphic>
          <a:graphicData uri="http://schemas.openxmlformats.org/drawingml/2006/table">
            <a:tbl>
              <a:tblPr/>
              <a:tblGrid>
                <a:gridCol w="2202738"/>
                <a:gridCol w="4922631"/>
                <a:gridCol w="1130968"/>
              </a:tblGrid>
              <a:tr h="32385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PROGRAMA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META DE PRODUCTO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% de ejecución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</a:tr>
              <a:tr h="32385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Equipamiento Urbano y Logístico para el Transporte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Reglamentar e implementar la operación de 35 zonas de estacionamiento regulado, durante el cuatrienio.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28.57%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577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Implementación de un nuevo modelo de Transporte Público colectivo acorde con las necesidades del municipio en condiciones de calidad, seguridad, comodidad y eficiencia, durante el cuatrienio.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03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42"/>
            <a:ext cx="12352012" cy="685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34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352012" cy="6829976"/>
          </a:xfrm>
          <a:prstGeom prst="rect">
            <a:avLst/>
          </a:prstGeom>
        </p:spPr>
      </p:pic>
      <p:sp>
        <p:nvSpPr>
          <p:cNvPr id="6" name="Título 101"/>
          <p:cNvSpPr>
            <a:spLocks noGrp="1"/>
          </p:cNvSpPr>
          <p:nvPr>
            <p:ph type="title"/>
          </p:nvPr>
        </p:nvSpPr>
        <p:spPr>
          <a:xfrm>
            <a:off x="1038522" y="483294"/>
            <a:ext cx="10515600" cy="1369575"/>
          </a:xfrm>
        </p:spPr>
        <p:txBody>
          <a:bodyPr>
            <a:noAutofit/>
          </a:bodyPr>
          <a:lstStyle/>
          <a:p>
            <a:pPr algn="ctr"/>
            <a:r>
              <a:rPr lang="es-CO" sz="4800" b="1" dirty="0" smtClean="0"/>
              <a:t>CUMPLIMIENTO DE METAS </a:t>
            </a:r>
            <a:br>
              <a:rPr lang="es-CO" sz="4800" b="1" dirty="0" smtClean="0"/>
            </a:br>
            <a:r>
              <a:rPr lang="es-CO" sz="4800" b="1" dirty="0" smtClean="0"/>
              <a:t>PLAN DE DESARROLLO 2016-2019</a:t>
            </a:r>
            <a:endParaRPr lang="es-CO" sz="4800" b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13" y="195983"/>
            <a:ext cx="850301" cy="794274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9202371"/>
              </p:ext>
            </p:extLst>
          </p:nvPr>
        </p:nvGraphicFramePr>
        <p:xfrm>
          <a:off x="2235200" y="2136299"/>
          <a:ext cx="8689474" cy="3649980"/>
        </p:xfrm>
        <a:graphic>
          <a:graphicData uri="http://schemas.openxmlformats.org/drawingml/2006/table">
            <a:tbl>
              <a:tblPr/>
              <a:tblGrid>
                <a:gridCol w="1912105"/>
                <a:gridCol w="5935158"/>
                <a:gridCol w="842211"/>
              </a:tblGrid>
              <a:tr h="32385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PROGRAMA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META DE PRODUCTO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% de ejecución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</a:tr>
              <a:tr h="323850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Cultura de la Movilidad Segura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Realizar la reglamentación para el uso de parqueaderos públicos en la ciudad (horarios, tarifas, etc.), durante el cuatrienio.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85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Promover el uso de parqueaderos públicos dirigida a 1000 conductores, mediante la realización de campañas, durante el cuatrienio.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85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Incrementar en 1.000 usuarios de las vías, las campañas referidas a la prevención del consumo de alcohol, durante el cuatrienio.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92.30%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85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Implementar una estrategia de formación ciudadana a dos mil (2.000) personas en el uso de los medios de Transporte Público en la ciudad, durante el cuatrienio.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85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Incrementar en el 40% el número de agentes de tránsito para control en la movilidad.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85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Implementar una (1) aula móvil sobre seguridad vial dirigida a dos mil (2.000) usuarios de las vías, durante el cuatrienio.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85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Capacitar a ocho mil (8.000) estudiantes sobre normas de seguridad vial, durante el cuatrienio.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71.60%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85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Capacitar a 200 conductores de servicio público de transporte sobre convivencia y seguridad vial, durante el cuatrienio.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85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Implementar un grupo de 20 promotores de la seguridad vial, durante el cuatrienio.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388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352012" cy="6829976"/>
          </a:xfrm>
          <a:prstGeom prst="rect">
            <a:avLst/>
          </a:prstGeom>
        </p:spPr>
      </p:pic>
      <p:sp>
        <p:nvSpPr>
          <p:cNvPr id="6" name="Título 101"/>
          <p:cNvSpPr>
            <a:spLocks noGrp="1"/>
          </p:cNvSpPr>
          <p:nvPr>
            <p:ph type="title"/>
          </p:nvPr>
        </p:nvSpPr>
        <p:spPr>
          <a:xfrm>
            <a:off x="1038522" y="483294"/>
            <a:ext cx="10515600" cy="1369575"/>
          </a:xfrm>
        </p:spPr>
        <p:txBody>
          <a:bodyPr>
            <a:noAutofit/>
          </a:bodyPr>
          <a:lstStyle/>
          <a:p>
            <a:pPr algn="ctr"/>
            <a:r>
              <a:rPr lang="es-CO" sz="4800" b="1" dirty="0" smtClean="0"/>
              <a:t>CUMPLIMIENTO DE METAS </a:t>
            </a:r>
            <a:br>
              <a:rPr lang="es-CO" sz="4800" b="1" dirty="0" smtClean="0"/>
            </a:br>
            <a:r>
              <a:rPr lang="es-CO" sz="4800" b="1" dirty="0" smtClean="0"/>
              <a:t>PLAN DE DESARROLLO 2016-2019</a:t>
            </a:r>
            <a:endParaRPr lang="es-CO" sz="4800" b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13" y="195983"/>
            <a:ext cx="850301" cy="794274"/>
          </a:xfrm>
          <a:prstGeom prst="rect">
            <a:avLst/>
          </a:prstGeom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4536979"/>
              </p:ext>
            </p:extLst>
          </p:nvPr>
        </p:nvGraphicFramePr>
        <p:xfrm>
          <a:off x="2235199" y="1968659"/>
          <a:ext cx="8653379" cy="3579495"/>
        </p:xfrm>
        <a:graphic>
          <a:graphicData uri="http://schemas.openxmlformats.org/drawingml/2006/table">
            <a:tbl>
              <a:tblPr/>
              <a:tblGrid>
                <a:gridCol w="2200799"/>
                <a:gridCol w="5610370"/>
                <a:gridCol w="842210"/>
              </a:tblGrid>
              <a:tr h="32385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PROGRAMA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META DE PRODUCTO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% de ejecución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</a:tr>
              <a:tr h="323850"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Fortalecimiento Institucional de la Inspección de Tránsito y Transporte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Mejorar la infraestructura física (estudios, diseños, mobiliario, módulos, red estructurada, red eléctrica, central de cómputo) de la ITTB, durante el cuatrienio.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Implementar la Oficina de Atención al Ciudadano en la ITTB, en el cuatrienio.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85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Implementar II fase del sistema de gestión documental en la ITTB, durante el cuatrienio.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85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Elaborar e implementar un Plan de recuperación de cartera y fortalecimiento del proceso coactivo y persuasivo de la ITTB.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87.50%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85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Realizar dos (2) Convenios interinstitucionales para Fortalecer procesos de capacitación en áreas misionales.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Fortalecer quince (15) procesos institucionales con profesionales de apoyo.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Realizar un (1) estudio para modificar la planta de personal de la ITTB.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85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Diseñar un (1) Plan que garantice autosostenibilidad financiera de la ITTB en el mediano y largo plazo, durante el cuatrienio.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85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Implementar un (1) Sistema de Control de Vehículos para entrega y salida de vehículos de Patios adscritos a la ITTB, durante el cuatrienio.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85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Disponer de un (1) Parqueadero y una (1) Grúa para el Apoyo a la Gestión Operativa, durante el cuatrienio.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260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352012" cy="6829976"/>
          </a:xfrm>
          <a:prstGeom prst="rect">
            <a:avLst/>
          </a:prstGeom>
        </p:spPr>
      </p:pic>
      <p:sp>
        <p:nvSpPr>
          <p:cNvPr id="6" name="Título 101"/>
          <p:cNvSpPr>
            <a:spLocks noGrp="1"/>
          </p:cNvSpPr>
          <p:nvPr>
            <p:ph type="title"/>
          </p:nvPr>
        </p:nvSpPr>
        <p:spPr>
          <a:xfrm>
            <a:off x="1038522" y="483294"/>
            <a:ext cx="10515600" cy="1369575"/>
          </a:xfrm>
        </p:spPr>
        <p:txBody>
          <a:bodyPr>
            <a:noAutofit/>
          </a:bodyPr>
          <a:lstStyle/>
          <a:p>
            <a:pPr algn="ctr"/>
            <a:r>
              <a:rPr lang="es-CO" sz="4800" b="1" dirty="0" smtClean="0"/>
              <a:t>CUMPLIMIENTO DE METAS </a:t>
            </a:r>
            <a:br>
              <a:rPr lang="es-CO" sz="4800" b="1" dirty="0" smtClean="0"/>
            </a:br>
            <a:r>
              <a:rPr lang="es-CO" sz="4800" b="1" dirty="0" smtClean="0"/>
              <a:t>PLAN DE DESARROLLO 2016-2019</a:t>
            </a:r>
            <a:endParaRPr lang="es-CO" sz="4800" b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13" y="195983"/>
            <a:ext cx="850301" cy="794274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2249112"/>
              </p:ext>
            </p:extLst>
          </p:nvPr>
        </p:nvGraphicFramePr>
        <p:xfrm>
          <a:off x="4535905" y="2452228"/>
          <a:ext cx="4162927" cy="2805573"/>
        </p:xfrm>
        <a:graphic>
          <a:graphicData uri="http://schemas.openxmlformats.org/drawingml/2006/table">
            <a:tbl>
              <a:tblPr/>
              <a:tblGrid>
                <a:gridCol w="2352959"/>
                <a:gridCol w="1809968"/>
              </a:tblGrid>
              <a:tr h="61147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CUMPLIMIENTO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611471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SOBRESALIENTE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1471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SATISFACTORIO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689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DEFICIENTE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1471">
                <a:tc>
                  <a:txBody>
                    <a:bodyPr/>
                    <a:lstStyle/>
                    <a:p>
                      <a:pPr algn="l" fontAlgn="b"/>
                      <a:r>
                        <a:rPr lang="es-C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METAS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942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352012" cy="682997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706836" y="933738"/>
            <a:ext cx="7128683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8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¿CÓMO NOS </a:t>
            </a:r>
          </a:p>
          <a:p>
            <a:pPr algn="ctr"/>
            <a:r>
              <a:rPr lang="es-ES" sz="8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PROYECTAMOS?</a:t>
            </a:r>
            <a:endParaRPr lang="es-ES" sz="8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6386" name="Picture 2" descr="Resultado de imagen para PROYECTARS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256" y="3414988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39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543"/>
            <a:ext cx="12352012" cy="6856457"/>
          </a:xfrm>
          <a:prstGeom prst="rect">
            <a:avLst/>
          </a:prstGeom>
        </p:spPr>
      </p:pic>
      <p:sp>
        <p:nvSpPr>
          <p:cNvPr id="3" name="Título 101"/>
          <p:cNvSpPr>
            <a:spLocks noGrp="1"/>
          </p:cNvSpPr>
          <p:nvPr>
            <p:ph type="title"/>
          </p:nvPr>
        </p:nvSpPr>
        <p:spPr>
          <a:xfrm>
            <a:off x="120317" y="-162049"/>
            <a:ext cx="10515600" cy="1369575"/>
          </a:xfrm>
        </p:spPr>
        <p:txBody>
          <a:bodyPr>
            <a:noAutofit/>
          </a:bodyPr>
          <a:lstStyle/>
          <a:p>
            <a:pPr algn="ctr"/>
            <a:r>
              <a:rPr lang="es-CO" sz="4800" b="1" dirty="0" smtClean="0"/>
              <a:t>GESTIÓN CONVENIOS 2020 </a:t>
            </a:r>
            <a:endParaRPr lang="es-CO" sz="4800" b="1" dirty="0"/>
          </a:p>
        </p:txBody>
      </p:sp>
      <p:sp>
        <p:nvSpPr>
          <p:cNvPr id="4" name="Rectángulo 3"/>
          <p:cNvSpPr/>
          <p:nvPr/>
        </p:nvSpPr>
        <p:spPr>
          <a:xfrm>
            <a:off x="938463" y="942891"/>
            <a:ext cx="674971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ACCIONES DE SEGURIDAD VIAL- DISTRITO BARRANCABERMEJA</a:t>
            </a:r>
          </a:p>
          <a:p>
            <a:endParaRPr lang="es-MX" sz="1600" b="1" dirty="0" smtClean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r>
              <a:rPr lang="es-MX" sz="1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SECRETARÍA DE GOBIERNO:</a:t>
            </a:r>
          </a:p>
          <a:p>
            <a:r>
              <a:rPr lang="es-MX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CAMPAÑAS DE RECUPERACIÓN DEL ESPACIO PÚBLICO Y MOVILIDAD.</a:t>
            </a:r>
          </a:p>
          <a:p>
            <a:endParaRPr lang="es-MX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MX" sz="1400" b="1" dirty="0">
                <a:solidFill>
                  <a:srgbClr val="C00000"/>
                </a:solidFill>
                <a:latin typeface="Calibri" panose="020F0502020204030204" pitchFamily="34" charset="0"/>
              </a:rPr>
              <a:t>SECRETARÍA DE </a:t>
            </a:r>
            <a:r>
              <a:rPr lang="es-MX" sz="1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EDUCACIÓN</a:t>
            </a:r>
          </a:p>
          <a:p>
            <a:r>
              <a:rPr lang="es-MX" sz="1400" dirty="0" smtClean="0">
                <a:latin typeface="Calibri" panose="020F0502020204030204" pitchFamily="34" charset="0"/>
              </a:rPr>
              <a:t>CAPACITACIONES EN SEGURIDAD VIAL</a:t>
            </a:r>
          </a:p>
          <a:p>
            <a:r>
              <a:rPr lang="es-MX" sz="1400" dirty="0" smtClean="0">
                <a:latin typeface="Calibri" panose="020F0502020204030204" pitchFamily="34" charset="0"/>
              </a:rPr>
              <a:t>A DOCENTES, ESTUDIANTES, PADRES DE FAMILIA, CONDUCTORES DE TRANSPORTE ESCOLAR.</a:t>
            </a:r>
          </a:p>
          <a:p>
            <a:endParaRPr lang="es-MX" sz="1400" dirty="0">
              <a:latin typeface="Calibri" panose="020F0502020204030204" pitchFamily="34" charset="0"/>
            </a:endParaRPr>
          </a:p>
          <a:p>
            <a:r>
              <a:rPr lang="es-MX" sz="1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GESTIÓN RECURSOS ANSV</a:t>
            </a:r>
          </a:p>
          <a:p>
            <a:r>
              <a:rPr lang="es-MX" sz="1400" b="1" dirty="0" smtClean="0">
                <a:latin typeface="Calibri" panose="020F0502020204030204" pitchFamily="34" charset="0"/>
              </a:rPr>
              <a:t>PEQUEÑAS GRANDES OBRAS II Y III</a:t>
            </a:r>
          </a:p>
          <a:p>
            <a:r>
              <a:rPr lang="es-MX" sz="1400" b="1" dirty="0" smtClean="0">
                <a:latin typeface="Calibri" panose="020F0502020204030204" pitchFamily="34" charset="0"/>
              </a:rPr>
              <a:t>FORTALECIMIENTO CONTROL OPERATIVO</a:t>
            </a:r>
          </a:p>
          <a:p>
            <a:r>
              <a:rPr lang="es-MX" sz="1400" b="1" dirty="0" smtClean="0">
                <a:latin typeface="Calibri" panose="020F0502020204030204" pitchFamily="34" charset="0"/>
              </a:rPr>
              <a:t>PLANES ESCOLARES DE MOVILIDAD</a:t>
            </a:r>
          </a:p>
          <a:p>
            <a:endParaRPr lang="es-MX" sz="1400" b="1" dirty="0">
              <a:latin typeface="Calibri" panose="020F0502020204030204" pitchFamily="34" charset="0"/>
            </a:endParaRPr>
          </a:p>
          <a:p>
            <a:r>
              <a:rPr lang="es-MX" sz="1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CONVENIO CON ECOPETROL</a:t>
            </a:r>
          </a:p>
          <a:p>
            <a:r>
              <a:rPr lang="es-MX" sz="1400" b="1" dirty="0" smtClean="0">
                <a:latin typeface="Calibri" panose="020F0502020204030204" pitchFamily="34" charset="0"/>
              </a:rPr>
              <a:t>CAPACITACIONES EN SEGURIDAD VIAL</a:t>
            </a:r>
          </a:p>
          <a:p>
            <a:r>
              <a:rPr lang="es-MX" sz="1400" b="1" dirty="0" smtClean="0">
                <a:latin typeface="Calibri" panose="020F0502020204030204" pitchFamily="34" charset="0"/>
              </a:rPr>
              <a:t>CONTROL Y REVISIÓN DE VEHÍCULOS (PUESTOS DE CONTROL)</a:t>
            </a:r>
          </a:p>
          <a:p>
            <a:endParaRPr lang="es-MX" sz="1400" b="1" dirty="0" smtClean="0">
              <a:latin typeface="Calibri" panose="020F0502020204030204" pitchFamily="34" charset="0"/>
            </a:endParaRPr>
          </a:p>
          <a:p>
            <a:endParaRPr lang="es-MX" sz="16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endParaRPr lang="es-MX" sz="1600" dirty="0" smtClean="0"/>
          </a:p>
          <a:p>
            <a:endParaRPr lang="es-MX" sz="16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8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352012" cy="6856457"/>
          </a:xfrm>
          <a:prstGeom prst="rect">
            <a:avLst/>
          </a:prstGeom>
        </p:spPr>
      </p:pic>
      <p:sp>
        <p:nvSpPr>
          <p:cNvPr id="3" name="Título 101"/>
          <p:cNvSpPr>
            <a:spLocks noGrp="1"/>
          </p:cNvSpPr>
          <p:nvPr>
            <p:ph type="title"/>
          </p:nvPr>
        </p:nvSpPr>
        <p:spPr>
          <a:xfrm>
            <a:off x="168442" y="234993"/>
            <a:ext cx="10515600" cy="1369575"/>
          </a:xfrm>
        </p:spPr>
        <p:txBody>
          <a:bodyPr>
            <a:noAutofit/>
          </a:bodyPr>
          <a:lstStyle/>
          <a:p>
            <a:pPr algn="ctr"/>
            <a:r>
              <a:rPr lang="es-CO" sz="4800" b="1" dirty="0" smtClean="0"/>
              <a:t>OFERTA Y COBRO DE SERVICIOS</a:t>
            </a:r>
            <a:endParaRPr lang="es-CO" sz="4800" b="1" dirty="0"/>
          </a:p>
        </p:txBody>
      </p:sp>
      <p:sp>
        <p:nvSpPr>
          <p:cNvPr id="4" name="Rectángulo 3"/>
          <p:cNvSpPr/>
          <p:nvPr/>
        </p:nvSpPr>
        <p:spPr>
          <a:xfrm>
            <a:off x="998621" y="1472220"/>
            <a:ext cx="6749716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ACCIONES DE SEGURIDAD VIAL- DISTRITO BARRANCABERMEJA</a:t>
            </a:r>
          </a:p>
          <a:p>
            <a:endParaRPr lang="es-MX" b="1" dirty="0" smtClean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r>
              <a:rPr lang="es-MX" sz="16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INDERBA:</a:t>
            </a:r>
          </a:p>
          <a:p>
            <a:r>
              <a:rPr lang="es-MX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ACOMPAÑAMIENTO DE AGENTES PARA </a:t>
            </a:r>
          </a:p>
          <a:p>
            <a:r>
              <a:rPr lang="es-MX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CONTROL VEHICULAR EN JORNADAS DEPORTIVAS.</a:t>
            </a:r>
          </a:p>
          <a:p>
            <a:endParaRPr lang="es-MX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MX" sz="16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INFRAESTRUCTURA:</a:t>
            </a:r>
          </a:p>
          <a:p>
            <a:r>
              <a:rPr lang="es-MX" sz="1600" dirty="0">
                <a:solidFill>
                  <a:srgbClr val="000000"/>
                </a:solidFill>
                <a:latin typeface="Calibri" panose="020F0502020204030204" pitchFamily="34" charset="0"/>
              </a:rPr>
              <a:t>ACOMPAÑAMIENTO DE AGENTES PARA </a:t>
            </a:r>
          </a:p>
          <a:p>
            <a:r>
              <a:rPr lang="es-MX" sz="1600" dirty="0">
                <a:solidFill>
                  <a:srgbClr val="000000"/>
                </a:solidFill>
                <a:latin typeface="Calibri" panose="020F0502020204030204" pitchFamily="34" charset="0"/>
              </a:rPr>
              <a:t>CONTROL VEHICULAR EN </a:t>
            </a:r>
            <a:r>
              <a:rPr lang="es-MX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OBRAS Y ACTIVIDADES DE MANTENIMIENTO.</a:t>
            </a:r>
            <a:endParaRPr lang="es-MX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s-MX" sz="1600" dirty="0">
              <a:latin typeface="Calibri" panose="020F0502020204030204" pitchFamily="34" charset="0"/>
            </a:endParaRPr>
          </a:p>
          <a:p>
            <a:r>
              <a:rPr lang="es-MX" sz="16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ATENCIÓN PREFERENCIAL TRÁMITES DE MUNICIPIOS DEL MAGDALENA MEDIOS.</a:t>
            </a:r>
            <a:br>
              <a:rPr lang="es-MX" sz="1600" b="1" dirty="0" smtClean="0">
                <a:solidFill>
                  <a:srgbClr val="C00000"/>
                </a:solidFill>
                <a:latin typeface="Calibri" panose="020F0502020204030204" pitchFamily="34" charset="0"/>
              </a:rPr>
            </a:br>
            <a:r>
              <a:rPr lang="es-MX" sz="1600" b="1" dirty="0" smtClean="0">
                <a:latin typeface="Calibri" panose="020F0502020204030204" pitchFamily="34" charset="0"/>
              </a:rPr>
              <a:t>LICENCIAS DE CONDUCTORES.</a:t>
            </a:r>
            <a:br>
              <a:rPr lang="es-MX" sz="1600" b="1" dirty="0" smtClean="0">
                <a:latin typeface="Calibri" panose="020F0502020204030204" pitchFamily="34" charset="0"/>
              </a:rPr>
            </a:br>
            <a:r>
              <a:rPr lang="es-MX" sz="1600" b="1" dirty="0" smtClean="0">
                <a:latin typeface="Calibri" panose="020F0502020204030204" pitchFamily="34" charset="0"/>
              </a:rPr>
              <a:t>TRÁMITES DEL REGISTRO NACIONAL AUTOMOTOR. (MATRICULAS, TRASPASOS…) </a:t>
            </a:r>
          </a:p>
          <a:p>
            <a:endParaRPr lang="es-MX" b="1" dirty="0">
              <a:latin typeface="Calibri" panose="020F0502020204030204" pitchFamily="34" charset="0"/>
            </a:endParaRPr>
          </a:p>
          <a:p>
            <a:endParaRPr lang="es-MX" dirty="0" smtClean="0"/>
          </a:p>
          <a:p>
            <a:endParaRPr lang="es-MX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79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7592" y="-32940"/>
            <a:ext cx="12467183" cy="692388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347164" y="2317629"/>
            <a:ext cx="785862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¡</a:t>
            </a:r>
            <a:r>
              <a:rPr lang="es-ES" sz="7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MUCHAS GRACIAS!</a:t>
            </a:r>
            <a:endParaRPr lang="es-E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304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5744" y="-65880"/>
            <a:ext cx="12467183" cy="692388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O" sz="4000" b="1" dirty="0" smtClean="0"/>
              <a:t>INSPECCIÓN DE TRÁNSITO Y TRANSPORTE</a:t>
            </a:r>
            <a:br>
              <a:rPr lang="es-CO" sz="4000" b="1" dirty="0" smtClean="0"/>
            </a:br>
            <a:r>
              <a:rPr lang="es-CO" sz="4000" b="1" dirty="0"/>
              <a:t>MISIÓN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27675098"/>
              </p:ext>
            </p:extLst>
          </p:nvPr>
        </p:nvGraphicFramePr>
        <p:xfrm>
          <a:off x="-135744" y="1496023"/>
          <a:ext cx="8758375" cy="4796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Flecha derecha 7"/>
          <p:cNvSpPr/>
          <p:nvPr/>
        </p:nvSpPr>
        <p:spPr>
          <a:xfrm>
            <a:off x="401053" y="1750435"/>
            <a:ext cx="2458985" cy="1011404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 smtClean="0">
                <a:solidFill>
                  <a:schemeClr val="tx1"/>
                </a:solidFill>
              </a:rPr>
              <a:t>POLITICAS </a:t>
            </a:r>
            <a:r>
              <a:rPr lang="es-CO" sz="1200" b="1" dirty="0">
                <a:solidFill>
                  <a:schemeClr val="tx1"/>
                </a:solidFill>
              </a:rPr>
              <a:t>DEL SECTOR MOVILIDAD Y TRANSPORTE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353" y="370443"/>
            <a:ext cx="894104" cy="835191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7486655" y="2072359"/>
            <a:ext cx="4139014" cy="77002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tx1"/>
                </a:solidFill>
              </a:rPr>
              <a:t>BIENESTAR DE LOS </a:t>
            </a:r>
            <a:r>
              <a:rPr lang="es-CO" sz="2000" b="1" dirty="0" smtClean="0">
                <a:solidFill>
                  <a:schemeClr val="tx1"/>
                </a:solidFill>
              </a:rPr>
              <a:t>BARRANQUEÑOS</a:t>
            </a:r>
            <a:endParaRPr lang="es-CO" sz="2000" b="1" dirty="0">
              <a:solidFill>
                <a:schemeClr val="tx1"/>
              </a:solidFill>
            </a:endParaRPr>
          </a:p>
        </p:txBody>
      </p:sp>
      <p:sp>
        <p:nvSpPr>
          <p:cNvPr id="12" name="Flecha derecha 11"/>
          <p:cNvSpPr/>
          <p:nvPr/>
        </p:nvSpPr>
        <p:spPr>
          <a:xfrm>
            <a:off x="5863077" y="2298948"/>
            <a:ext cx="1171074" cy="316844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247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0006" y="14012"/>
            <a:ext cx="12352012" cy="68299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2" name="Rectángulo 1"/>
          <p:cNvSpPr/>
          <p:nvPr/>
        </p:nvSpPr>
        <p:spPr>
          <a:xfrm>
            <a:off x="1361947" y="2613682"/>
            <a:ext cx="946810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8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¿CÓMO ESTÁBAMOS?</a:t>
            </a:r>
            <a:endParaRPr lang="es-ES" sz="8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4098" name="Picture 2" descr="Resultado de imagen para PENSATIVO ANIMAD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183" y="4174865"/>
            <a:ext cx="1789999" cy="179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93365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011"/>
            <a:ext cx="12352012" cy="6829976"/>
          </a:xfrm>
          <a:prstGeom prst="rect">
            <a:avLst/>
          </a:prstGeom>
        </p:spPr>
      </p:pic>
      <p:graphicFrame>
        <p:nvGraphicFramePr>
          <p:cNvPr id="49" name="Diagram 7"/>
          <p:cNvGraphicFramePr/>
          <p:nvPr>
            <p:extLst>
              <p:ext uri="{D42A27DB-BD31-4B8C-83A1-F6EECF244321}">
                <p14:modId xmlns:p14="http://schemas.microsoft.com/office/powerpoint/2010/main" val="332962920"/>
              </p:ext>
            </p:extLst>
          </p:nvPr>
        </p:nvGraphicFramePr>
        <p:xfrm>
          <a:off x="1037536" y="626978"/>
          <a:ext cx="10689243" cy="5436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0" name="Group 28"/>
          <p:cNvGrpSpPr/>
          <p:nvPr/>
        </p:nvGrpSpPr>
        <p:grpSpPr>
          <a:xfrm>
            <a:off x="1969146" y="3934343"/>
            <a:ext cx="816758" cy="1374384"/>
            <a:chOff x="1379476" y="3717032"/>
            <a:chExt cx="792088" cy="1369765"/>
          </a:xfrm>
        </p:grpSpPr>
        <p:cxnSp>
          <p:nvCxnSpPr>
            <p:cNvPr id="51" name="Straight Connector 9"/>
            <p:cNvCxnSpPr/>
            <p:nvPr/>
          </p:nvCxnSpPr>
          <p:spPr>
            <a:xfrm>
              <a:off x="1775520" y="3789040"/>
              <a:ext cx="0" cy="720080"/>
            </a:xfrm>
            <a:prstGeom prst="line">
              <a:avLst/>
            </a:prstGeom>
            <a:ln>
              <a:solidFill>
                <a:srgbClr val="2D3E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10"/>
            <p:cNvSpPr/>
            <p:nvPr/>
          </p:nvSpPr>
          <p:spPr>
            <a:xfrm>
              <a:off x="1716084" y="3717032"/>
              <a:ext cx="118872" cy="118872"/>
            </a:xfrm>
            <a:prstGeom prst="ellipse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53" name="Oval 11"/>
            <p:cNvSpPr/>
            <p:nvPr/>
          </p:nvSpPr>
          <p:spPr>
            <a:xfrm>
              <a:off x="1379476" y="4294709"/>
              <a:ext cx="792088" cy="79208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D3E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000" dirty="0">
                  <a:solidFill>
                    <a:srgbClr val="2D3E50"/>
                  </a:solidFill>
                  <a:latin typeface="FontAwesome" pitchFamily="2" charset="0"/>
                </a:rPr>
                <a:t></a:t>
              </a:r>
            </a:p>
          </p:txBody>
        </p:sp>
      </p:grpSp>
      <p:grpSp>
        <p:nvGrpSpPr>
          <p:cNvPr id="93" name="Grupo 92"/>
          <p:cNvGrpSpPr/>
          <p:nvPr/>
        </p:nvGrpSpPr>
        <p:grpSpPr>
          <a:xfrm>
            <a:off x="2830143" y="1023248"/>
            <a:ext cx="816758" cy="1770207"/>
            <a:chOff x="2830143" y="1023248"/>
            <a:chExt cx="816758" cy="1770207"/>
          </a:xfrm>
        </p:grpSpPr>
        <p:cxnSp>
          <p:nvCxnSpPr>
            <p:cNvPr id="55" name="Straight Connector 14"/>
            <p:cNvCxnSpPr/>
            <p:nvPr/>
          </p:nvCxnSpPr>
          <p:spPr>
            <a:xfrm>
              <a:off x="3238522" y="1862864"/>
              <a:ext cx="0" cy="930591"/>
            </a:xfrm>
            <a:prstGeom prst="line">
              <a:avLst/>
            </a:prstGeom>
            <a:ln>
              <a:solidFill>
                <a:srgbClr val="8D44AD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15"/>
            <p:cNvSpPr/>
            <p:nvPr/>
          </p:nvSpPr>
          <p:spPr>
            <a:xfrm>
              <a:off x="3177235" y="2639832"/>
              <a:ext cx="122574" cy="153623"/>
            </a:xfrm>
            <a:prstGeom prst="ellipse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57" name="Oval 21"/>
            <p:cNvSpPr/>
            <p:nvPr/>
          </p:nvSpPr>
          <p:spPr>
            <a:xfrm>
              <a:off x="2830143" y="1023248"/>
              <a:ext cx="816758" cy="85020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8D44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000" dirty="0">
                  <a:solidFill>
                    <a:srgbClr val="8D44AD"/>
                  </a:solidFill>
                  <a:latin typeface="FontAwesome" pitchFamily="2" charset="0"/>
                </a:rPr>
                <a:t></a:t>
              </a:r>
            </a:p>
          </p:txBody>
        </p:sp>
      </p:grpSp>
      <p:grpSp>
        <p:nvGrpSpPr>
          <p:cNvPr id="58" name="Group 29"/>
          <p:cNvGrpSpPr/>
          <p:nvPr/>
        </p:nvGrpSpPr>
        <p:grpSpPr>
          <a:xfrm>
            <a:off x="4840143" y="3891074"/>
            <a:ext cx="816758" cy="1374384"/>
            <a:chOff x="1379476" y="3717032"/>
            <a:chExt cx="792088" cy="1369765"/>
          </a:xfrm>
        </p:grpSpPr>
        <p:cxnSp>
          <p:nvCxnSpPr>
            <p:cNvPr id="59" name="Straight Connector 30"/>
            <p:cNvCxnSpPr/>
            <p:nvPr/>
          </p:nvCxnSpPr>
          <p:spPr>
            <a:xfrm>
              <a:off x="1775520" y="3789040"/>
              <a:ext cx="0" cy="720080"/>
            </a:xfrm>
            <a:prstGeom prst="line">
              <a:avLst/>
            </a:prstGeom>
            <a:ln>
              <a:solidFill>
                <a:srgbClr val="297FB8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31"/>
            <p:cNvSpPr/>
            <p:nvPr/>
          </p:nvSpPr>
          <p:spPr>
            <a:xfrm>
              <a:off x="1716084" y="3717032"/>
              <a:ext cx="118872" cy="118872"/>
            </a:xfrm>
            <a:prstGeom prst="ellipse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61" name="Oval 32"/>
            <p:cNvSpPr/>
            <p:nvPr/>
          </p:nvSpPr>
          <p:spPr>
            <a:xfrm>
              <a:off x="1379476" y="4294709"/>
              <a:ext cx="792088" cy="79208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97F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000" dirty="0">
                  <a:solidFill>
                    <a:srgbClr val="297FB8"/>
                  </a:solidFill>
                  <a:latin typeface="FontAwesome" pitchFamily="2" charset="0"/>
                </a:rPr>
                <a:t></a:t>
              </a:r>
            </a:p>
          </p:txBody>
        </p:sp>
      </p:grpSp>
      <p:cxnSp>
        <p:nvCxnSpPr>
          <p:cNvPr id="63" name="Straight Connector 34"/>
          <p:cNvCxnSpPr/>
          <p:nvPr/>
        </p:nvCxnSpPr>
        <p:spPr>
          <a:xfrm>
            <a:off x="7244952" y="1721962"/>
            <a:ext cx="0" cy="994681"/>
          </a:xfrm>
          <a:prstGeom prst="line">
            <a:avLst/>
          </a:prstGeom>
          <a:ln>
            <a:solidFill>
              <a:srgbClr val="27AE6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35"/>
          <p:cNvSpPr/>
          <p:nvPr/>
        </p:nvSpPr>
        <p:spPr>
          <a:xfrm>
            <a:off x="7183665" y="2635928"/>
            <a:ext cx="122574" cy="119273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5" name="Oval 36"/>
          <p:cNvSpPr/>
          <p:nvPr/>
        </p:nvSpPr>
        <p:spPr>
          <a:xfrm>
            <a:off x="6836573" y="1070086"/>
            <a:ext cx="816758" cy="794759"/>
          </a:xfrm>
          <a:prstGeom prst="ellipse">
            <a:avLst/>
          </a:prstGeom>
          <a:solidFill>
            <a:schemeClr val="bg1"/>
          </a:solidFill>
          <a:ln w="28575">
            <a:solidFill>
              <a:srgbClr val="27AE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dirty="0">
                <a:solidFill>
                  <a:srgbClr val="27AE61"/>
                </a:solidFill>
                <a:latin typeface="FontAwesome" pitchFamily="2" charset="0"/>
              </a:rPr>
              <a:t></a:t>
            </a:r>
          </a:p>
        </p:txBody>
      </p:sp>
      <p:grpSp>
        <p:nvGrpSpPr>
          <p:cNvPr id="66" name="Group 37"/>
          <p:cNvGrpSpPr/>
          <p:nvPr/>
        </p:nvGrpSpPr>
        <p:grpSpPr>
          <a:xfrm>
            <a:off x="8266621" y="3891074"/>
            <a:ext cx="816758" cy="1374384"/>
            <a:chOff x="1379476" y="3717032"/>
            <a:chExt cx="792088" cy="1369765"/>
          </a:xfrm>
        </p:grpSpPr>
        <p:cxnSp>
          <p:nvCxnSpPr>
            <p:cNvPr id="67" name="Straight Connector 38"/>
            <p:cNvCxnSpPr/>
            <p:nvPr/>
          </p:nvCxnSpPr>
          <p:spPr>
            <a:xfrm>
              <a:off x="1775520" y="3789040"/>
              <a:ext cx="0" cy="720080"/>
            </a:xfrm>
            <a:prstGeom prst="line">
              <a:avLst/>
            </a:prstGeom>
            <a:ln>
              <a:solidFill>
                <a:srgbClr val="E84C3D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39"/>
            <p:cNvSpPr/>
            <p:nvPr/>
          </p:nvSpPr>
          <p:spPr>
            <a:xfrm>
              <a:off x="1716084" y="3717032"/>
              <a:ext cx="118872" cy="118872"/>
            </a:xfrm>
            <a:prstGeom prst="ellipse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69" name="Oval 40"/>
            <p:cNvSpPr/>
            <p:nvPr/>
          </p:nvSpPr>
          <p:spPr>
            <a:xfrm>
              <a:off x="1379476" y="4294709"/>
              <a:ext cx="792088" cy="79208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84C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000" dirty="0">
                  <a:solidFill>
                    <a:srgbClr val="E84C3D"/>
                  </a:solidFill>
                  <a:latin typeface="FontAwesome" pitchFamily="2" charset="0"/>
                </a:rPr>
                <a:t></a:t>
              </a:r>
            </a:p>
          </p:txBody>
        </p:sp>
      </p:grpSp>
      <p:grpSp>
        <p:nvGrpSpPr>
          <p:cNvPr id="94" name="Grupo 93"/>
          <p:cNvGrpSpPr/>
          <p:nvPr/>
        </p:nvGrpSpPr>
        <p:grpSpPr>
          <a:xfrm>
            <a:off x="9977176" y="998136"/>
            <a:ext cx="816758" cy="1821926"/>
            <a:chOff x="9977176" y="998136"/>
            <a:chExt cx="816758" cy="1821926"/>
          </a:xfrm>
        </p:grpSpPr>
        <p:cxnSp>
          <p:nvCxnSpPr>
            <p:cNvPr id="71" name="Straight Connector 42"/>
            <p:cNvCxnSpPr/>
            <p:nvPr/>
          </p:nvCxnSpPr>
          <p:spPr>
            <a:xfrm>
              <a:off x="10385555" y="1847580"/>
              <a:ext cx="0" cy="722508"/>
            </a:xfrm>
            <a:prstGeom prst="line">
              <a:avLst/>
            </a:prstGeom>
            <a:ln>
              <a:solidFill>
                <a:srgbClr val="F39C1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Oval 43"/>
            <p:cNvSpPr/>
            <p:nvPr/>
          </p:nvSpPr>
          <p:spPr>
            <a:xfrm>
              <a:off x="10324268" y="2700789"/>
              <a:ext cx="122574" cy="119273"/>
            </a:xfrm>
            <a:prstGeom prst="ellipse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73" name="Oval 44"/>
            <p:cNvSpPr/>
            <p:nvPr/>
          </p:nvSpPr>
          <p:spPr>
            <a:xfrm>
              <a:off x="9977176" y="998136"/>
              <a:ext cx="816758" cy="7947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39C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000" dirty="0">
                  <a:solidFill>
                    <a:srgbClr val="F39C11"/>
                  </a:solidFill>
                  <a:latin typeface="FontAwesome" pitchFamily="2" charset="0"/>
                </a:rPr>
                <a:t></a:t>
              </a:r>
            </a:p>
          </p:txBody>
        </p:sp>
      </p:grpSp>
      <p:grpSp>
        <p:nvGrpSpPr>
          <p:cNvPr id="74" name="Group 47"/>
          <p:cNvGrpSpPr/>
          <p:nvPr/>
        </p:nvGrpSpPr>
        <p:grpSpPr>
          <a:xfrm>
            <a:off x="2832498" y="4174263"/>
            <a:ext cx="1747677" cy="1334035"/>
            <a:chOff x="1071320" y="5111713"/>
            <a:chExt cx="1694888" cy="1329552"/>
          </a:xfrm>
        </p:grpSpPr>
        <p:sp>
          <p:nvSpPr>
            <p:cNvPr id="75" name="TextBox 45"/>
            <p:cNvSpPr txBox="1"/>
            <p:nvPr/>
          </p:nvSpPr>
          <p:spPr>
            <a:xfrm>
              <a:off x="1071320" y="5111713"/>
              <a:ext cx="691666" cy="299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 smtClean="0">
                  <a:solidFill>
                    <a:srgbClr val="2D3E5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GASTOS</a:t>
              </a:r>
              <a:endParaRPr lang="en-US" sz="1350" b="1" dirty="0">
                <a:solidFill>
                  <a:srgbClr val="2D3E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6" name="TextBox 46"/>
            <p:cNvSpPr txBox="1"/>
            <p:nvPr/>
          </p:nvSpPr>
          <p:spPr>
            <a:xfrm>
              <a:off x="1071320" y="5429015"/>
              <a:ext cx="1694888" cy="1012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0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$ 12,049,817,986</a:t>
              </a:r>
            </a:p>
            <a:p>
              <a:pPr algn="just"/>
              <a:r>
                <a:rPr lang="en-US" sz="10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$ 10,787,767,264</a:t>
              </a:r>
            </a:p>
            <a:p>
              <a:pPr algn="just"/>
              <a:r>
                <a:rPr lang="en-US" sz="10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89,5%</a:t>
              </a:r>
            </a:p>
            <a:p>
              <a:pPr algn="just"/>
              <a:endPara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just"/>
              <a:r>
                <a:rPr lang="en-US" sz="10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$ 6,742,525,452</a:t>
              </a:r>
            </a:p>
            <a:p>
              <a:pPr algn="just"/>
              <a:r>
                <a:rPr lang="en-US" sz="10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$ 4,045,241,812</a:t>
              </a:r>
              <a:endPara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77" name="Group 48"/>
          <p:cNvGrpSpPr/>
          <p:nvPr/>
        </p:nvGrpSpPr>
        <p:grpSpPr>
          <a:xfrm>
            <a:off x="5829181" y="4364254"/>
            <a:ext cx="1747677" cy="1334036"/>
            <a:chOff x="1071320" y="5111713"/>
            <a:chExt cx="1694888" cy="1329549"/>
          </a:xfrm>
        </p:grpSpPr>
        <p:sp>
          <p:nvSpPr>
            <p:cNvPr id="78" name="TextBox 49"/>
            <p:cNvSpPr txBox="1"/>
            <p:nvPr/>
          </p:nvSpPr>
          <p:spPr>
            <a:xfrm>
              <a:off x="1071320" y="5111713"/>
              <a:ext cx="691666" cy="299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 smtClean="0">
                  <a:solidFill>
                    <a:srgbClr val="297FB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GASTOS</a:t>
              </a:r>
              <a:endParaRPr lang="en-US" sz="1350" b="1" dirty="0">
                <a:solidFill>
                  <a:srgbClr val="297F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9" name="TextBox 50"/>
            <p:cNvSpPr txBox="1"/>
            <p:nvPr/>
          </p:nvSpPr>
          <p:spPr>
            <a:xfrm>
              <a:off x="1071320" y="5429015"/>
              <a:ext cx="1694888" cy="1012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0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$ 11,760,304,116,30</a:t>
              </a:r>
            </a:p>
            <a:p>
              <a:pPr algn="just"/>
              <a:r>
                <a:rPr lang="en-US" sz="10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$ 11,242,608,863,00</a:t>
              </a:r>
            </a:p>
            <a:p>
              <a:pPr algn="just"/>
              <a:r>
                <a:rPr lang="en-US" sz="10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95,6%</a:t>
              </a:r>
            </a:p>
            <a:p>
              <a:pPr algn="just"/>
              <a:endPara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just"/>
              <a:r>
                <a:rPr lang="en-US" sz="10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$ 7,872,116,109</a:t>
              </a:r>
            </a:p>
            <a:p>
              <a:pPr algn="just"/>
              <a:r>
                <a:rPr lang="en-US" sz="10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$ 3,370,492,754</a:t>
              </a:r>
              <a:endPara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80" name="Group 51"/>
          <p:cNvGrpSpPr/>
          <p:nvPr/>
        </p:nvGrpSpPr>
        <p:grpSpPr>
          <a:xfrm>
            <a:off x="9278318" y="4110338"/>
            <a:ext cx="1747677" cy="1334036"/>
            <a:chOff x="1071320" y="5111713"/>
            <a:chExt cx="1694888" cy="1329549"/>
          </a:xfrm>
        </p:grpSpPr>
        <p:sp>
          <p:nvSpPr>
            <p:cNvPr id="81" name="TextBox 52"/>
            <p:cNvSpPr txBox="1"/>
            <p:nvPr/>
          </p:nvSpPr>
          <p:spPr>
            <a:xfrm>
              <a:off x="1071320" y="5111713"/>
              <a:ext cx="691666" cy="299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 smtClean="0">
                  <a:solidFill>
                    <a:srgbClr val="E84C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GASTOS</a:t>
              </a:r>
              <a:endParaRPr lang="en-US" sz="1350" b="1" dirty="0">
                <a:solidFill>
                  <a:srgbClr val="E84C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82" name="TextBox 53"/>
            <p:cNvSpPr txBox="1"/>
            <p:nvPr/>
          </p:nvSpPr>
          <p:spPr>
            <a:xfrm>
              <a:off x="1071320" y="5429015"/>
              <a:ext cx="1694888" cy="1012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0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$ 11.723,000,000</a:t>
              </a:r>
            </a:p>
            <a:p>
              <a:pPr algn="just"/>
              <a:r>
                <a:rPr lang="en-US" sz="10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   6,921,652,244</a:t>
              </a:r>
            </a:p>
            <a:p>
              <a:pPr algn="just"/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0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   64,4%</a:t>
              </a:r>
            </a:p>
            <a:p>
              <a:pPr algn="just"/>
              <a:endPara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just"/>
              <a:r>
                <a:rPr lang="en-US" sz="10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   6,921,652,244</a:t>
              </a:r>
            </a:p>
            <a:p>
              <a:pPr algn="just"/>
              <a:r>
                <a:rPr lang="en-US" sz="10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   0</a:t>
              </a:r>
              <a:endPara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83" name="Group 57"/>
          <p:cNvGrpSpPr/>
          <p:nvPr/>
        </p:nvGrpSpPr>
        <p:grpSpPr>
          <a:xfrm>
            <a:off x="1707475" y="1077143"/>
            <a:ext cx="1747677" cy="1487924"/>
            <a:chOff x="1071320" y="5111713"/>
            <a:chExt cx="1694888" cy="1482919"/>
          </a:xfrm>
        </p:grpSpPr>
        <p:sp>
          <p:nvSpPr>
            <p:cNvPr id="84" name="TextBox 58"/>
            <p:cNvSpPr txBox="1"/>
            <p:nvPr/>
          </p:nvSpPr>
          <p:spPr>
            <a:xfrm>
              <a:off x="1071320" y="5111713"/>
              <a:ext cx="115672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 smtClean="0">
                  <a:solidFill>
                    <a:srgbClr val="8D44A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INGRESOS</a:t>
              </a:r>
              <a:endParaRPr lang="en-US" sz="1350" b="1" dirty="0">
                <a:solidFill>
                  <a:srgbClr val="8D44A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85" name="TextBox 59"/>
            <p:cNvSpPr txBox="1"/>
            <p:nvPr/>
          </p:nvSpPr>
          <p:spPr>
            <a:xfrm>
              <a:off x="1071320" y="5429015"/>
              <a:ext cx="1694888" cy="1165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0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$ 12,049,817,986</a:t>
              </a:r>
            </a:p>
            <a:p>
              <a:pPr algn="just"/>
              <a:r>
                <a:rPr lang="en-US" sz="10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$ 11,626,864,478</a:t>
              </a:r>
            </a:p>
            <a:p>
              <a:pPr algn="just"/>
              <a:r>
                <a:rPr lang="en-US" sz="10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  96%</a:t>
              </a:r>
            </a:p>
            <a:p>
              <a:pPr algn="just"/>
              <a:r>
                <a:rPr lang="en-US" sz="10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 </a:t>
              </a:r>
            </a:p>
            <a:p>
              <a:pPr algn="just"/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0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  12,8%</a:t>
              </a:r>
            </a:p>
            <a:p>
              <a:pPr algn="just"/>
              <a:r>
                <a:rPr lang="en-US" sz="10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   55%</a:t>
              </a:r>
            </a:p>
            <a:p>
              <a:pPr algn="just"/>
              <a:r>
                <a:rPr lang="en-US" sz="10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   32,2%</a:t>
              </a:r>
            </a:p>
          </p:txBody>
        </p:sp>
      </p:grpSp>
      <p:grpSp>
        <p:nvGrpSpPr>
          <p:cNvPr id="86" name="Group 60"/>
          <p:cNvGrpSpPr/>
          <p:nvPr/>
        </p:nvGrpSpPr>
        <p:grpSpPr>
          <a:xfrm>
            <a:off x="5064361" y="1077149"/>
            <a:ext cx="1747677" cy="1487923"/>
            <a:chOff x="1071320" y="5111713"/>
            <a:chExt cx="1694888" cy="1482919"/>
          </a:xfrm>
        </p:grpSpPr>
        <p:sp>
          <p:nvSpPr>
            <p:cNvPr id="87" name="TextBox 61"/>
            <p:cNvSpPr txBox="1"/>
            <p:nvPr/>
          </p:nvSpPr>
          <p:spPr>
            <a:xfrm>
              <a:off x="1071320" y="5111713"/>
              <a:ext cx="841341" cy="299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 smtClean="0">
                  <a:solidFill>
                    <a:srgbClr val="27AE6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INGRESOS</a:t>
              </a:r>
              <a:endParaRPr lang="en-US" sz="1350" b="1" dirty="0">
                <a:solidFill>
                  <a:srgbClr val="27AE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88" name="TextBox 62"/>
            <p:cNvSpPr txBox="1"/>
            <p:nvPr/>
          </p:nvSpPr>
          <p:spPr>
            <a:xfrm>
              <a:off x="1071320" y="5429015"/>
              <a:ext cx="1694888" cy="1165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0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$ 11,760,304,116,30</a:t>
              </a:r>
            </a:p>
            <a:p>
              <a:pPr algn="just"/>
              <a:r>
                <a:rPr lang="en-US" sz="10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   8,784,489,487,88</a:t>
              </a:r>
            </a:p>
            <a:p>
              <a:pPr algn="just"/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0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   74,7%</a:t>
              </a:r>
            </a:p>
            <a:p>
              <a:pPr algn="just"/>
              <a:endPara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just"/>
              <a:r>
                <a:rPr lang="en-US" sz="10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     16%</a:t>
              </a:r>
            </a:p>
            <a:p>
              <a:pPr algn="just"/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0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     55%</a:t>
              </a:r>
            </a:p>
            <a:p>
              <a:pPr algn="just"/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0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     29%</a:t>
              </a:r>
              <a:endPara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89" name="Group 63"/>
          <p:cNvGrpSpPr/>
          <p:nvPr/>
        </p:nvGrpSpPr>
        <p:grpSpPr>
          <a:xfrm>
            <a:off x="8920376" y="1103618"/>
            <a:ext cx="1747677" cy="1487924"/>
            <a:chOff x="1071320" y="5111713"/>
            <a:chExt cx="1694888" cy="1482919"/>
          </a:xfrm>
        </p:grpSpPr>
        <p:sp>
          <p:nvSpPr>
            <p:cNvPr id="90" name="TextBox 64"/>
            <p:cNvSpPr txBox="1"/>
            <p:nvPr/>
          </p:nvSpPr>
          <p:spPr>
            <a:xfrm>
              <a:off x="1071320" y="5111713"/>
              <a:ext cx="841341" cy="299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 smtClean="0">
                  <a:solidFill>
                    <a:srgbClr val="F39C1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INGRESOS</a:t>
              </a:r>
              <a:endParaRPr lang="en-US" sz="1350" b="1" dirty="0">
                <a:solidFill>
                  <a:srgbClr val="F39C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1" name="TextBox 65"/>
            <p:cNvSpPr txBox="1"/>
            <p:nvPr/>
          </p:nvSpPr>
          <p:spPr>
            <a:xfrm>
              <a:off x="1071320" y="5429015"/>
              <a:ext cx="1694888" cy="1165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0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$ 11,723,000,000</a:t>
              </a:r>
            </a:p>
            <a:p>
              <a:pPr algn="just"/>
              <a:r>
                <a:rPr lang="en-US" sz="10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    7,570,053,129</a:t>
              </a:r>
            </a:p>
            <a:p>
              <a:pPr algn="just"/>
              <a:r>
                <a:rPr lang="en-US" sz="10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     64,5%</a:t>
              </a:r>
            </a:p>
            <a:p>
              <a:pPr algn="just"/>
              <a:r>
                <a:rPr lang="en-US" sz="10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    </a:t>
              </a:r>
            </a:p>
            <a:p>
              <a:pPr algn="just"/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0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    21%</a:t>
              </a:r>
            </a:p>
            <a:p>
              <a:pPr algn="just"/>
              <a:r>
                <a:rPr lang="en-US" sz="10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     37,1%</a:t>
              </a:r>
            </a:p>
            <a:p>
              <a:pPr algn="just"/>
              <a:r>
                <a:rPr lang="en-US" sz="10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     41,9%</a:t>
              </a:r>
              <a:endPara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92" name="CuadroTexto 91"/>
          <p:cNvSpPr txBox="1"/>
          <p:nvPr/>
        </p:nvSpPr>
        <p:spPr>
          <a:xfrm>
            <a:off x="671613" y="1373192"/>
            <a:ext cx="1108115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dirty="0" smtClean="0">
                <a:solidFill>
                  <a:srgbClr val="C00000"/>
                </a:solidFill>
              </a:rPr>
              <a:t>Presupuestado:</a:t>
            </a:r>
          </a:p>
          <a:p>
            <a:r>
              <a:rPr lang="es-CO" sz="1100" dirty="0" smtClean="0">
                <a:solidFill>
                  <a:srgbClr val="C00000"/>
                </a:solidFill>
              </a:rPr>
              <a:t>Recaudado:</a:t>
            </a:r>
          </a:p>
          <a:p>
            <a:r>
              <a:rPr lang="es-CO" sz="1100" dirty="0" smtClean="0">
                <a:solidFill>
                  <a:srgbClr val="C00000"/>
                </a:solidFill>
              </a:rPr>
              <a:t>% ejecución:</a:t>
            </a:r>
          </a:p>
          <a:p>
            <a:r>
              <a:rPr lang="es-CO" sz="1000" u="sng" dirty="0" smtClean="0">
                <a:solidFill>
                  <a:srgbClr val="C00000"/>
                </a:solidFill>
                <a:latin typeface="Open Sans" panose="020B0606030504020204"/>
              </a:rPr>
              <a:t>Participación</a:t>
            </a:r>
          </a:p>
          <a:p>
            <a:r>
              <a:rPr lang="es-CO" sz="1100" dirty="0" smtClean="0">
                <a:solidFill>
                  <a:srgbClr val="C00000"/>
                </a:solidFill>
              </a:rPr>
              <a:t>Tributarios</a:t>
            </a:r>
          </a:p>
          <a:p>
            <a:r>
              <a:rPr lang="es-CO" sz="1100" dirty="0" smtClean="0">
                <a:solidFill>
                  <a:srgbClr val="C00000"/>
                </a:solidFill>
              </a:rPr>
              <a:t>No tributarios</a:t>
            </a:r>
          </a:p>
          <a:p>
            <a:r>
              <a:rPr lang="es-CO" sz="1100" dirty="0" smtClean="0">
                <a:solidFill>
                  <a:srgbClr val="C00000"/>
                </a:solidFill>
              </a:rPr>
              <a:t>Capital</a:t>
            </a:r>
            <a:endParaRPr lang="es-CO" sz="1100" dirty="0">
              <a:solidFill>
                <a:srgbClr val="C00000"/>
              </a:solidFill>
            </a:endParaRPr>
          </a:p>
        </p:txBody>
      </p:sp>
      <p:sp>
        <p:nvSpPr>
          <p:cNvPr id="98" name="CuadroTexto 97"/>
          <p:cNvSpPr txBox="1"/>
          <p:nvPr/>
        </p:nvSpPr>
        <p:spPr>
          <a:xfrm>
            <a:off x="647657" y="4472465"/>
            <a:ext cx="110811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dirty="0" smtClean="0">
                <a:solidFill>
                  <a:srgbClr val="C00000"/>
                </a:solidFill>
              </a:rPr>
              <a:t>Presupuestado:</a:t>
            </a:r>
          </a:p>
          <a:p>
            <a:r>
              <a:rPr lang="es-CO" sz="1100" dirty="0" smtClean="0">
                <a:solidFill>
                  <a:srgbClr val="C00000"/>
                </a:solidFill>
              </a:rPr>
              <a:t>Ejecutado:</a:t>
            </a:r>
          </a:p>
          <a:p>
            <a:r>
              <a:rPr lang="es-CO" sz="1100" dirty="0" smtClean="0">
                <a:solidFill>
                  <a:srgbClr val="C00000"/>
                </a:solidFill>
              </a:rPr>
              <a:t>% ejecución:</a:t>
            </a:r>
          </a:p>
          <a:p>
            <a:r>
              <a:rPr lang="es-CO" sz="1000" u="sng" dirty="0" smtClean="0">
                <a:solidFill>
                  <a:srgbClr val="C00000"/>
                </a:solidFill>
                <a:latin typeface="Open Sans" panose="020B0606030504020204"/>
              </a:rPr>
              <a:t>Participación</a:t>
            </a:r>
          </a:p>
          <a:p>
            <a:r>
              <a:rPr lang="es-CO" sz="1100" dirty="0" smtClean="0">
                <a:solidFill>
                  <a:srgbClr val="C00000"/>
                </a:solidFill>
              </a:rPr>
              <a:t>Funcionamiento</a:t>
            </a:r>
          </a:p>
          <a:p>
            <a:r>
              <a:rPr lang="es-CO" sz="1100" dirty="0" smtClean="0">
                <a:solidFill>
                  <a:srgbClr val="C00000"/>
                </a:solidFill>
              </a:rPr>
              <a:t>Inversión</a:t>
            </a:r>
            <a:endParaRPr lang="es-CO" sz="1100" dirty="0">
              <a:solidFill>
                <a:srgbClr val="C00000"/>
              </a:solidFill>
            </a:endParaRPr>
          </a:p>
        </p:txBody>
      </p:sp>
      <p:pic>
        <p:nvPicPr>
          <p:cNvPr id="101" name="Imagen 10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413" y="195983"/>
            <a:ext cx="850301" cy="794274"/>
          </a:xfrm>
          <a:prstGeom prst="rect">
            <a:avLst/>
          </a:prstGeom>
        </p:spPr>
      </p:pic>
      <p:sp>
        <p:nvSpPr>
          <p:cNvPr id="102" name="Título 101"/>
          <p:cNvSpPr>
            <a:spLocks noGrp="1"/>
          </p:cNvSpPr>
          <p:nvPr>
            <p:ph type="title"/>
          </p:nvPr>
        </p:nvSpPr>
        <p:spPr>
          <a:xfrm>
            <a:off x="1037536" y="170467"/>
            <a:ext cx="10515600" cy="725387"/>
          </a:xfrm>
        </p:spPr>
        <p:txBody>
          <a:bodyPr>
            <a:normAutofit/>
          </a:bodyPr>
          <a:lstStyle/>
          <a:p>
            <a:pPr algn="ctr"/>
            <a:r>
              <a:rPr lang="es-CO" sz="3600" b="1" dirty="0" smtClean="0"/>
              <a:t>COMPARATIVO EJECUCIÓN PRESUPUESTAL</a:t>
            </a:r>
            <a:endParaRPr lang="es-CO" sz="3600" b="1" dirty="0"/>
          </a:p>
        </p:txBody>
      </p:sp>
    </p:spTree>
    <p:extLst>
      <p:ext uri="{BB962C8B-B14F-4D97-AF65-F5344CB8AC3E}">
        <p14:creationId xmlns:p14="http://schemas.microsoft.com/office/powerpoint/2010/main" val="151474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352012" cy="6829976"/>
          </a:xfrm>
          <a:prstGeom prst="rect">
            <a:avLst/>
          </a:prstGeom>
        </p:spPr>
      </p:pic>
      <p:sp>
        <p:nvSpPr>
          <p:cNvPr id="5" name="Título 101"/>
          <p:cNvSpPr>
            <a:spLocks noGrp="1"/>
          </p:cNvSpPr>
          <p:nvPr>
            <p:ph type="title"/>
          </p:nvPr>
        </p:nvSpPr>
        <p:spPr>
          <a:xfrm>
            <a:off x="5702969" y="2119060"/>
            <a:ext cx="5405984" cy="3899743"/>
          </a:xfrm>
        </p:spPr>
        <p:txBody>
          <a:bodyPr>
            <a:normAutofit fontScale="90000"/>
          </a:bodyPr>
          <a:lstStyle/>
          <a:p>
            <a:pPr algn="ctr"/>
            <a:r>
              <a:rPr lang="es-CO" sz="5300" dirty="0" smtClean="0">
                <a:solidFill>
                  <a:schemeClr val="accent6">
                    <a:lumMod val="75000"/>
                  </a:schemeClr>
                </a:solidFill>
                <a:latin typeface="Open Sans" panose="020B0606030504020204"/>
              </a:rPr>
              <a:t>INGRESÓ </a:t>
            </a:r>
            <a:br>
              <a:rPr lang="es-CO" sz="5300" dirty="0" smtClean="0">
                <a:solidFill>
                  <a:schemeClr val="accent6">
                    <a:lumMod val="75000"/>
                  </a:schemeClr>
                </a:solidFill>
                <a:latin typeface="Open Sans" panose="020B0606030504020204"/>
              </a:rPr>
            </a:br>
            <a:r>
              <a:rPr lang="en-US" sz="5300" dirty="0">
                <a:solidFill>
                  <a:schemeClr val="accent6">
                    <a:lumMod val="75000"/>
                  </a:schemeClr>
                </a:solidFill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$ </a:t>
            </a:r>
            <a:r>
              <a:rPr lang="en-US" sz="5300" dirty="0" smtClean="0">
                <a:solidFill>
                  <a:schemeClr val="accent6">
                    <a:lumMod val="75000"/>
                  </a:schemeClr>
                </a:solidFill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8,784,489,487,88</a:t>
            </a:r>
            <a:br>
              <a:rPr lang="en-US" sz="5300" dirty="0" smtClean="0">
                <a:solidFill>
                  <a:schemeClr val="accent6">
                    <a:lumMod val="75000"/>
                  </a:schemeClr>
                </a:solidFill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5300" dirty="0">
                <a:solidFill>
                  <a:schemeClr val="accent6">
                    <a:lumMod val="75000"/>
                  </a:schemeClr>
                </a:solidFill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5300" dirty="0">
                <a:solidFill>
                  <a:schemeClr val="accent6">
                    <a:lumMod val="75000"/>
                  </a:schemeClr>
                </a:solidFill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5300" dirty="0" smtClean="0">
                <a:solidFill>
                  <a:srgbClr val="C00000"/>
                </a:solidFill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SE GASTÓ</a:t>
            </a:r>
            <a:br>
              <a:rPr lang="en-US" sz="5300" dirty="0" smtClean="0">
                <a:solidFill>
                  <a:srgbClr val="C00000"/>
                </a:solidFill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5300" dirty="0" smtClean="0">
                <a:solidFill>
                  <a:srgbClr val="C00000"/>
                </a:solidFill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$</a:t>
            </a:r>
            <a:r>
              <a:rPr lang="en-US" sz="5300" dirty="0">
                <a:solidFill>
                  <a:srgbClr val="C00000"/>
                </a:solidFill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11,242,608,863,00</a:t>
            </a:r>
            <a:r>
              <a:rPr lang="en-US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s-CO" b="1" dirty="0">
              <a:solidFill>
                <a:srgbClr val="C00000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442562" y="953944"/>
            <a:ext cx="79542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000" b="1" dirty="0" smtClean="0"/>
              <a:t>DESEQUILIBRIO PRESUPUESTAL 2016</a:t>
            </a:r>
            <a:endParaRPr lang="es-CO" sz="4000" dirty="0"/>
          </a:p>
        </p:txBody>
      </p:sp>
      <p:pic>
        <p:nvPicPr>
          <p:cNvPr id="6146" name="Picture 2" descr="Resultado de imagen para INGRESOS Y GASTOS g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62" y="2119060"/>
            <a:ext cx="5005138" cy="347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981" y="364425"/>
            <a:ext cx="850301" cy="79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9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5992"/>
            <a:ext cx="12352012" cy="6829976"/>
          </a:xfrm>
          <a:prstGeom prst="rect">
            <a:avLst/>
          </a:prstGeom>
        </p:spPr>
      </p:pic>
      <p:sp>
        <p:nvSpPr>
          <p:cNvPr id="72" name="Rectángulo 71"/>
          <p:cNvSpPr/>
          <p:nvPr/>
        </p:nvSpPr>
        <p:spPr>
          <a:xfrm>
            <a:off x="3491494" y="2087579"/>
            <a:ext cx="2054705" cy="37116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Título 101"/>
          <p:cNvSpPr>
            <a:spLocks noGrp="1"/>
          </p:cNvSpPr>
          <p:nvPr>
            <p:ph type="title"/>
          </p:nvPr>
        </p:nvSpPr>
        <p:spPr>
          <a:xfrm>
            <a:off x="918206" y="422160"/>
            <a:ext cx="10515600" cy="725387"/>
          </a:xfrm>
        </p:spPr>
        <p:txBody>
          <a:bodyPr>
            <a:normAutofit/>
          </a:bodyPr>
          <a:lstStyle/>
          <a:p>
            <a:pPr algn="ctr"/>
            <a:r>
              <a:rPr lang="es-CO" sz="3600" b="1" dirty="0" smtClean="0"/>
              <a:t>COMPARATIVO CUENTAS POR PAGAR</a:t>
            </a:r>
            <a:endParaRPr lang="es-CO" sz="3600" b="1" dirty="0"/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55" y="387716"/>
            <a:ext cx="850301" cy="794274"/>
          </a:xfrm>
          <a:prstGeom prst="rect">
            <a:avLst/>
          </a:prstGeom>
        </p:spPr>
      </p:pic>
      <p:sp>
        <p:nvSpPr>
          <p:cNvPr id="23" name="Rectangle 79"/>
          <p:cNvSpPr/>
          <p:nvPr/>
        </p:nvSpPr>
        <p:spPr>
          <a:xfrm>
            <a:off x="1917628" y="2938842"/>
            <a:ext cx="1393373" cy="673134"/>
          </a:xfrm>
          <a:prstGeom prst="rect">
            <a:avLst/>
          </a:prstGeom>
        </p:spPr>
        <p:txBody>
          <a:bodyPr wrap="none" rIns="0" anchor="ctr">
            <a:spAutoFit/>
          </a:bodyPr>
          <a:lstStyle/>
          <a:p>
            <a:pPr lvl="0" algn="ctr"/>
            <a:r>
              <a:rPr lang="en-US" sz="2700" b="1" dirty="0">
                <a:solidFill>
                  <a:srgbClr val="8D44A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2015</a:t>
            </a:r>
            <a:endParaRPr lang="en-US" sz="2700" dirty="0">
              <a:solidFill>
                <a:srgbClr val="8D44AD"/>
              </a:solidFill>
            </a:endParaRPr>
          </a:p>
        </p:txBody>
      </p:sp>
      <p:sp>
        <p:nvSpPr>
          <p:cNvPr id="24" name="Rectangle 80"/>
          <p:cNvSpPr/>
          <p:nvPr/>
        </p:nvSpPr>
        <p:spPr>
          <a:xfrm>
            <a:off x="3984547" y="2087579"/>
            <a:ext cx="1393373" cy="673134"/>
          </a:xfrm>
          <a:prstGeom prst="rect">
            <a:avLst/>
          </a:prstGeom>
        </p:spPr>
        <p:txBody>
          <a:bodyPr wrap="none" rIns="0" anchor="ctr">
            <a:spAutoFit/>
          </a:bodyPr>
          <a:lstStyle/>
          <a:p>
            <a:pPr lvl="0" algn="ctr"/>
            <a:r>
              <a:rPr lang="en-US" sz="2700" b="1" dirty="0">
                <a:solidFill>
                  <a:srgbClr val="297F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2016</a:t>
            </a:r>
            <a:endParaRPr lang="en-US" sz="2700" dirty="0">
              <a:solidFill>
                <a:srgbClr val="297FB8"/>
              </a:solidFill>
            </a:endParaRPr>
          </a:p>
        </p:txBody>
      </p:sp>
      <p:sp>
        <p:nvSpPr>
          <p:cNvPr id="25" name="Rectangle 81"/>
          <p:cNvSpPr/>
          <p:nvPr/>
        </p:nvSpPr>
        <p:spPr>
          <a:xfrm>
            <a:off x="5714478" y="1923766"/>
            <a:ext cx="1393373" cy="673134"/>
          </a:xfrm>
          <a:prstGeom prst="rect">
            <a:avLst/>
          </a:prstGeom>
        </p:spPr>
        <p:txBody>
          <a:bodyPr wrap="none" rIns="0" anchor="ctr">
            <a:spAutoFit/>
          </a:bodyPr>
          <a:lstStyle/>
          <a:p>
            <a:pPr lvl="0" algn="ctr"/>
            <a:r>
              <a:rPr lang="en-US" sz="2700" b="1" dirty="0">
                <a:solidFill>
                  <a:srgbClr val="27AE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700" dirty="0">
              <a:solidFill>
                <a:srgbClr val="27AE61"/>
              </a:solidFill>
            </a:endParaRPr>
          </a:p>
        </p:txBody>
      </p:sp>
      <p:sp>
        <p:nvSpPr>
          <p:cNvPr id="26" name="Rectangle 82"/>
          <p:cNvSpPr/>
          <p:nvPr/>
        </p:nvSpPr>
        <p:spPr>
          <a:xfrm>
            <a:off x="7627650" y="1896276"/>
            <a:ext cx="1393373" cy="673134"/>
          </a:xfrm>
          <a:prstGeom prst="rect">
            <a:avLst/>
          </a:prstGeom>
        </p:spPr>
        <p:txBody>
          <a:bodyPr wrap="none" rIns="0" anchor="ctr">
            <a:spAutoFit/>
          </a:bodyPr>
          <a:lstStyle/>
          <a:p>
            <a:pPr lvl="0" algn="ctr"/>
            <a:r>
              <a:rPr lang="en-US" sz="2700" b="1" dirty="0">
                <a:solidFill>
                  <a:srgbClr val="E84C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2018</a:t>
            </a:r>
            <a:endParaRPr lang="en-US" sz="2700" dirty="0">
              <a:solidFill>
                <a:srgbClr val="E84C3D"/>
              </a:solidFill>
            </a:endParaRPr>
          </a:p>
        </p:txBody>
      </p:sp>
      <p:sp>
        <p:nvSpPr>
          <p:cNvPr id="27" name="Rectangle 83"/>
          <p:cNvSpPr/>
          <p:nvPr/>
        </p:nvSpPr>
        <p:spPr>
          <a:xfrm>
            <a:off x="9540822" y="1907073"/>
            <a:ext cx="1393373" cy="673134"/>
          </a:xfrm>
          <a:prstGeom prst="rect">
            <a:avLst/>
          </a:prstGeom>
        </p:spPr>
        <p:txBody>
          <a:bodyPr wrap="none" rIns="0" anchor="ctr">
            <a:spAutoFit/>
          </a:bodyPr>
          <a:lstStyle/>
          <a:p>
            <a:pPr lvl="0" algn="ctr"/>
            <a:r>
              <a:rPr lang="en-US" sz="2700" b="1" dirty="0">
                <a:solidFill>
                  <a:srgbClr val="F39C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2019</a:t>
            </a:r>
            <a:endParaRPr lang="en-US" sz="2700" dirty="0">
              <a:solidFill>
                <a:srgbClr val="F39C11"/>
              </a:solidFill>
            </a:endParaRPr>
          </a:p>
        </p:txBody>
      </p:sp>
      <p:grpSp>
        <p:nvGrpSpPr>
          <p:cNvPr id="28" name="Group 91"/>
          <p:cNvGrpSpPr/>
          <p:nvPr/>
        </p:nvGrpSpPr>
        <p:grpSpPr>
          <a:xfrm>
            <a:off x="2320520" y="3496969"/>
            <a:ext cx="1002695" cy="1691937"/>
            <a:chOff x="1534352" y="1860142"/>
            <a:chExt cx="927364" cy="3860542"/>
          </a:xfrm>
        </p:grpSpPr>
        <p:sp>
          <p:nvSpPr>
            <p:cNvPr id="29" name="Oval 92"/>
            <p:cNvSpPr/>
            <p:nvPr/>
          </p:nvSpPr>
          <p:spPr>
            <a:xfrm>
              <a:off x="2342844" y="5601812"/>
              <a:ext cx="118872" cy="118872"/>
            </a:xfrm>
            <a:prstGeom prst="ellipse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cxnSp>
          <p:nvCxnSpPr>
            <p:cNvPr id="30" name="Straight Connector 93"/>
            <p:cNvCxnSpPr/>
            <p:nvPr/>
          </p:nvCxnSpPr>
          <p:spPr>
            <a:xfrm>
              <a:off x="2402280" y="1860142"/>
              <a:ext cx="0" cy="3741670"/>
            </a:xfrm>
            <a:prstGeom prst="line">
              <a:avLst/>
            </a:prstGeom>
            <a:ln>
              <a:solidFill>
                <a:srgbClr val="8D44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94"/>
            <p:cNvCxnSpPr/>
            <p:nvPr/>
          </p:nvCxnSpPr>
          <p:spPr>
            <a:xfrm>
              <a:off x="1534352" y="1860142"/>
              <a:ext cx="867928" cy="0"/>
            </a:xfrm>
            <a:prstGeom prst="line">
              <a:avLst/>
            </a:prstGeom>
            <a:ln w="57150">
              <a:solidFill>
                <a:srgbClr val="8D44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95"/>
          <p:cNvGrpSpPr/>
          <p:nvPr/>
        </p:nvGrpSpPr>
        <p:grpSpPr>
          <a:xfrm>
            <a:off x="4259653" y="2839788"/>
            <a:ext cx="1100012" cy="2806100"/>
            <a:chOff x="1534352" y="2898019"/>
            <a:chExt cx="927364" cy="2822665"/>
          </a:xfrm>
        </p:grpSpPr>
        <p:sp>
          <p:nvSpPr>
            <p:cNvPr id="33" name="Oval 96"/>
            <p:cNvSpPr/>
            <p:nvPr/>
          </p:nvSpPr>
          <p:spPr>
            <a:xfrm>
              <a:off x="2342844" y="5601812"/>
              <a:ext cx="118872" cy="118872"/>
            </a:xfrm>
            <a:prstGeom prst="ellipse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cxnSp>
          <p:nvCxnSpPr>
            <p:cNvPr id="34" name="Straight Connector 97"/>
            <p:cNvCxnSpPr/>
            <p:nvPr/>
          </p:nvCxnSpPr>
          <p:spPr>
            <a:xfrm>
              <a:off x="2402280" y="2898019"/>
              <a:ext cx="0" cy="2703793"/>
            </a:xfrm>
            <a:prstGeom prst="line">
              <a:avLst/>
            </a:prstGeom>
            <a:ln>
              <a:solidFill>
                <a:srgbClr val="297F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98"/>
            <p:cNvCxnSpPr/>
            <p:nvPr/>
          </p:nvCxnSpPr>
          <p:spPr>
            <a:xfrm>
              <a:off x="1534352" y="2898019"/>
              <a:ext cx="867928" cy="0"/>
            </a:xfrm>
            <a:prstGeom prst="line">
              <a:avLst/>
            </a:prstGeom>
            <a:ln w="57150">
              <a:solidFill>
                <a:srgbClr val="297F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Straight Connector 101"/>
          <p:cNvCxnSpPr/>
          <p:nvPr/>
        </p:nvCxnSpPr>
        <p:spPr>
          <a:xfrm>
            <a:off x="7167704" y="2501356"/>
            <a:ext cx="0" cy="2965475"/>
          </a:xfrm>
          <a:prstGeom prst="line">
            <a:avLst/>
          </a:prstGeom>
          <a:ln>
            <a:solidFill>
              <a:srgbClr val="27AE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102"/>
          <p:cNvCxnSpPr/>
          <p:nvPr/>
        </p:nvCxnSpPr>
        <p:spPr>
          <a:xfrm>
            <a:off x="6060914" y="2501356"/>
            <a:ext cx="1106790" cy="0"/>
          </a:xfrm>
          <a:prstGeom prst="line">
            <a:avLst/>
          </a:prstGeom>
          <a:ln w="57150">
            <a:solidFill>
              <a:srgbClr val="27AE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104"/>
          <p:cNvSpPr/>
          <p:nvPr/>
        </p:nvSpPr>
        <p:spPr>
          <a:xfrm>
            <a:off x="8985773" y="5549937"/>
            <a:ext cx="141002" cy="118174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cxnSp>
        <p:nvCxnSpPr>
          <p:cNvPr id="42" name="Straight Connector 105"/>
          <p:cNvCxnSpPr/>
          <p:nvPr/>
        </p:nvCxnSpPr>
        <p:spPr>
          <a:xfrm>
            <a:off x="9056274" y="2459266"/>
            <a:ext cx="0" cy="3090671"/>
          </a:xfrm>
          <a:prstGeom prst="line">
            <a:avLst/>
          </a:prstGeom>
          <a:ln>
            <a:solidFill>
              <a:srgbClr val="E84C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106"/>
          <p:cNvCxnSpPr/>
          <p:nvPr/>
        </p:nvCxnSpPr>
        <p:spPr>
          <a:xfrm>
            <a:off x="8026763" y="2459266"/>
            <a:ext cx="1029511" cy="0"/>
          </a:xfrm>
          <a:prstGeom prst="line">
            <a:avLst/>
          </a:prstGeom>
          <a:ln w="57150">
            <a:solidFill>
              <a:srgbClr val="E84C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109"/>
          <p:cNvCxnSpPr/>
          <p:nvPr/>
        </p:nvCxnSpPr>
        <p:spPr>
          <a:xfrm>
            <a:off x="10917252" y="2500979"/>
            <a:ext cx="0" cy="3106487"/>
          </a:xfrm>
          <a:prstGeom prst="line">
            <a:avLst/>
          </a:prstGeom>
          <a:ln>
            <a:solidFill>
              <a:srgbClr val="F39C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110"/>
          <p:cNvCxnSpPr/>
          <p:nvPr/>
        </p:nvCxnSpPr>
        <p:spPr>
          <a:xfrm>
            <a:off x="9929632" y="2500979"/>
            <a:ext cx="987620" cy="0"/>
          </a:xfrm>
          <a:prstGeom prst="line">
            <a:avLst/>
          </a:prstGeom>
          <a:ln w="57150">
            <a:solidFill>
              <a:srgbClr val="F39C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113"/>
          <p:cNvGrpSpPr/>
          <p:nvPr/>
        </p:nvGrpSpPr>
        <p:grpSpPr>
          <a:xfrm>
            <a:off x="1714852" y="3654303"/>
            <a:ext cx="1578534" cy="1564555"/>
            <a:chOff x="1071320" y="5111713"/>
            <a:chExt cx="1694888" cy="1573788"/>
          </a:xfrm>
        </p:grpSpPr>
        <p:sp>
          <p:nvSpPr>
            <p:cNvPr id="49" name="TextBox 114"/>
            <p:cNvSpPr txBox="1"/>
            <p:nvPr/>
          </p:nvSpPr>
          <p:spPr>
            <a:xfrm>
              <a:off x="1071320" y="5111713"/>
              <a:ext cx="1633725" cy="4024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CUENTAS POR PAGAR </a:t>
              </a:r>
            </a:p>
            <a:p>
              <a:r>
                <a:rPr lang="en-US" sz="1000" b="1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PROGRAMAS DE INVERSIÓN</a:t>
              </a:r>
              <a:endPara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0" name="TextBox 115"/>
            <p:cNvSpPr txBox="1"/>
            <p:nvPr/>
          </p:nvSpPr>
          <p:spPr>
            <a:xfrm>
              <a:off x="1071320" y="5524528"/>
              <a:ext cx="1694888" cy="1160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2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</a:t>
              </a:r>
              <a:r>
                <a:rPr lang="en-US" sz="1200" b="1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731.641,866,oo</a:t>
              </a:r>
            </a:p>
            <a:p>
              <a:pPr algn="just"/>
              <a:endPara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just"/>
              <a:r>
                <a:rPr lang="en-US" sz="12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Con </a:t>
              </a:r>
              <a:r>
                <a:rPr lang="en-US" sz="1200" dirty="0" err="1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flujo</a:t>
              </a:r>
              <a:r>
                <a:rPr lang="en-US" sz="12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de </a:t>
              </a:r>
              <a:r>
                <a:rPr lang="en-US" sz="1200" dirty="0" err="1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caja</a:t>
              </a:r>
              <a:r>
                <a:rPr lang="en-US" sz="12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200" dirty="0" err="1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disponible</a:t>
              </a:r>
              <a:r>
                <a:rPr lang="en-US" sz="12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para </a:t>
              </a:r>
              <a:r>
                <a:rPr lang="en-US" sz="1200" dirty="0" err="1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pago</a:t>
              </a:r>
              <a:r>
                <a:rPr lang="en-US" sz="12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200" dirty="0" err="1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en</a:t>
              </a:r>
              <a:r>
                <a:rPr lang="en-US" sz="12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la </a:t>
              </a:r>
              <a:r>
                <a:rPr lang="en-US" sz="1200" dirty="0" err="1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siguiente</a:t>
              </a:r>
              <a:r>
                <a:rPr lang="en-US" sz="12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200" dirty="0" err="1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vigencia</a:t>
              </a:r>
              <a:r>
                <a:rPr lang="en-US" sz="12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  <a:p>
              <a:pPr algn="just"/>
              <a:endPara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51" name="Group 119"/>
          <p:cNvGrpSpPr/>
          <p:nvPr/>
        </p:nvGrpSpPr>
        <p:grpSpPr>
          <a:xfrm>
            <a:off x="3710630" y="2966427"/>
            <a:ext cx="1500384" cy="1967493"/>
            <a:chOff x="1067308" y="5021037"/>
            <a:chExt cx="1610978" cy="1979108"/>
          </a:xfrm>
        </p:grpSpPr>
        <p:sp>
          <p:nvSpPr>
            <p:cNvPr id="52" name="TextBox 120"/>
            <p:cNvSpPr txBox="1"/>
            <p:nvPr/>
          </p:nvSpPr>
          <p:spPr>
            <a:xfrm>
              <a:off x="1127206" y="5021037"/>
              <a:ext cx="1304984" cy="5572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CUENTAS POR PAGAR</a:t>
              </a:r>
            </a:p>
            <a:p>
              <a:r>
                <a:rPr lang="en-US" sz="1000" b="1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INVERSIÓN </a:t>
              </a:r>
            </a:p>
            <a:p>
              <a:r>
                <a:rPr lang="en-US" sz="1000" b="1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FUNCIONAMIENTO</a:t>
              </a:r>
            </a:p>
          </p:txBody>
        </p:sp>
        <p:sp>
          <p:nvSpPr>
            <p:cNvPr id="53" name="TextBox 121"/>
            <p:cNvSpPr txBox="1"/>
            <p:nvPr/>
          </p:nvSpPr>
          <p:spPr>
            <a:xfrm>
              <a:off x="1067308" y="5606974"/>
              <a:ext cx="1610978" cy="1393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200" b="1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$2,458,119,376</a:t>
              </a:r>
            </a:p>
            <a:p>
              <a:pPr algn="just"/>
              <a:endParaRPr lang="en-U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just"/>
              <a:r>
                <a:rPr lang="en-US" sz="12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Sin </a:t>
              </a:r>
              <a:r>
                <a:rPr lang="en-US" sz="1200" dirty="0" err="1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flujo</a:t>
              </a:r>
              <a:r>
                <a:rPr lang="en-US" sz="12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de </a:t>
              </a:r>
              <a:r>
                <a:rPr lang="en-US" sz="1200" dirty="0" err="1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caja</a:t>
              </a:r>
              <a:r>
                <a:rPr lang="en-US" sz="12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al </a:t>
              </a:r>
              <a:r>
                <a:rPr lang="en-US" sz="1200" dirty="0" err="1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cierre</a:t>
              </a:r>
              <a:r>
                <a:rPr lang="en-US" sz="12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de la </a:t>
              </a:r>
              <a:r>
                <a:rPr lang="en-US" sz="1200" dirty="0" err="1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vigencia</a:t>
              </a:r>
              <a:r>
                <a:rPr lang="en-US" sz="12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para </a:t>
              </a:r>
              <a:r>
                <a:rPr lang="en-US" sz="1200" dirty="0" err="1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pago</a:t>
              </a:r>
              <a:r>
                <a:rPr lang="en-US" sz="12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  <a:p>
              <a:pPr algn="just"/>
              <a:endPara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just"/>
              <a:endParaRPr lang="en-U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57" name="Group 128"/>
          <p:cNvGrpSpPr/>
          <p:nvPr/>
        </p:nvGrpSpPr>
        <p:grpSpPr>
          <a:xfrm>
            <a:off x="9337403" y="2720970"/>
            <a:ext cx="1578534" cy="2808432"/>
            <a:chOff x="1071320" y="5111713"/>
            <a:chExt cx="1694888" cy="2825003"/>
          </a:xfrm>
        </p:grpSpPr>
        <p:sp>
          <p:nvSpPr>
            <p:cNvPr id="58" name="TextBox 129"/>
            <p:cNvSpPr txBox="1"/>
            <p:nvPr/>
          </p:nvSpPr>
          <p:spPr>
            <a:xfrm>
              <a:off x="1071320" y="5111713"/>
              <a:ext cx="1511317" cy="278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2D3E5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CUENTAS POR PAGAR</a:t>
              </a:r>
              <a:endParaRPr lang="en-US" sz="1200" b="1" dirty="0">
                <a:solidFill>
                  <a:srgbClr val="2D3E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9" name="TextBox 130"/>
            <p:cNvSpPr txBox="1"/>
            <p:nvPr/>
          </p:nvSpPr>
          <p:spPr>
            <a:xfrm>
              <a:off x="1071320" y="5429016"/>
              <a:ext cx="1694888" cy="2507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200" u="sng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VIGENCIAS ANTERIORES:</a:t>
              </a:r>
            </a:p>
            <a:p>
              <a:pPr algn="just"/>
              <a:r>
                <a:rPr lang="en-US" sz="12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$285.286,405,54</a:t>
              </a:r>
            </a:p>
            <a:p>
              <a:pPr algn="just"/>
              <a:r>
                <a:rPr lang="en-US" sz="1200" u="sng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CUENTAS 2019:</a:t>
              </a:r>
            </a:p>
            <a:p>
              <a:pPr algn="just"/>
              <a:r>
                <a:rPr lang="en-US" sz="12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$306,318,344,55</a:t>
              </a:r>
            </a:p>
            <a:p>
              <a:pPr algn="just"/>
              <a:r>
                <a:rPr lang="en-US" sz="1200" u="sng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FUNCIONARIOS.</a:t>
              </a:r>
            </a:p>
            <a:p>
              <a:pPr algn="just"/>
              <a:r>
                <a:rPr lang="en-US" sz="12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$1,013,011,310</a:t>
              </a:r>
            </a:p>
            <a:p>
              <a:pPr algn="just"/>
              <a:r>
                <a:rPr lang="en-US" sz="1200" u="sng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TERCEROS:</a:t>
              </a:r>
            </a:p>
            <a:p>
              <a:pPr algn="just"/>
              <a:r>
                <a:rPr lang="en-US" sz="12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$2,954,875,311,86</a:t>
              </a:r>
            </a:p>
            <a:p>
              <a:pPr algn="just"/>
              <a:endPara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r>
                <a:rPr lang="en-US" sz="1200" b="1" dirty="0" smtClean="0">
                  <a:solidFill>
                    <a:srgbClr val="C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TOTAL $4,559,491,371,95</a:t>
              </a:r>
            </a:p>
            <a:p>
              <a:pPr algn="just"/>
              <a:endParaRPr lang="en-US" sz="12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64" name="Oval 104"/>
          <p:cNvSpPr/>
          <p:nvPr/>
        </p:nvSpPr>
        <p:spPr>
          <a:xfrm>
            <a:off x="10845436" y="5549937"/>
            <a:ext cx="141002" cy="118174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65" name="Group 128"/>
          <p:cNvGrpSpPr/>
          <p:nvPr/>
        </p:nvGrpSpPr>
        <p:grpSpPr>
          <a:xfrm>
            <a:off x="7518604" y="2692555"/>
            <a:ext cx="1578534" cy="2623765"/>
            <a:chOff x="1071320" y="5111713"/>
            <a:chExt cx="1694888" cy="2639246"/>
          </a:xfrm>
        </p:grpSpPr>
        <p:sp>
          <p:nvSpPr>
            <p:cNvPr id="66" name="TextBox 129"/>
            <p:cNvSpPr txBox="1"/>
            <p:nvPr/>
          </p:nvSpPr>
          <p:spPr>
            <a:xfrm>
              <a:off x="1071320" y="5111713"/>
              <a:ext cx="1511317" cy="278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2D3E5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CUENTAS POR PAGAR</a:t>
              </a:r>
              <a:endParaRPr lang="en-US" sz="1200" b="1" dirty="0">
                <a:solidFill>
                  <a:srgbClr val="2D3E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7" name="TextBox 130"/>
            <p:cNvSpPr txBox="1"/>
            <p:nvPr/>
          </p:nvSpPr>
          <p:spPr>
            <a:xfrm>
              <a:off x="1071320" y="5429016"/>
              <a:ext cx="1694888" cy="2321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200" u="sng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PROVEEDORES:</a:t>
              </a:r>
            </a:p>
            <a:p>
              <a:pPr algn="just"/>
              <a:r>
                <a:rPr lang="en-US" sz="12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$612,548,975</a:t>
              </a:r>
            </a:p>
            <a:p>
              <a:pPr algn="just"/>
              <a:r>
                <a:rPr lang="en-US" sz="1200" u="sng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TERCEROS:</a:t>
              </a:r>
            </a:p>
            <a:p>
              <a:pPr algn="just"/>
              <a:r>
                <a:rPr lang="en-US" sz="12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$3,198,564,744</a:t>
              </a:r>
            </a:p>
            <a:p>
              <a:pPr algn="just"/>
              <a:r>
                <a:rPr lang="en-US" sz="1200" u="sng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NÓMINA.</a:t>
              </a:r>
            </a:p>
            <a:p>
              <a:pPr algn="just"/>
              <a:r>
                <a:rPr lang="en-US" sz="12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$699,785,462</a:t>
              </a:r>
            </a:p>
            <a:p>
              <a:pPr algn="just"/>
              <a:r>
                <a:rPr lang="en-US" sz="1200" u="sng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CONSORCIO:</a:t>
              </a:r>
            </a:p>
            <a:p>
              <a:pPr algn="just"/>
              <a:r>
                <a:rPr lang="en-US" sz="12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$480,000,000</a:t>
              </a:r>
            </a:p>
            <a:p>
              <a:pPr algn="just"/>
              <a:endPara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r>
                <a:rPr lang="en-US" sz="1200" b="1" dirty="0" smtClean="0">
                  <a:solidFill>
                    <a:srgbClr val="C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TOTAL:</a:t>
              </a:r>
            </a:p>
            <a:p>
              <a:pPr algn="ctr"/>
              <a:r>
                <a:rPr lang="en-US" sz="1200" b="1" dirty="0" smtClean="0">
                  <a:solidFill>
                    <a:srgbClr val="C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$4,990,899,181</a:t>
              </a:r>
            </a:p>
            <a:p>
              <a:pPr algn="just"/>
              <a:endParaRPr lang="en-US" sz="12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71" name="Oval 104"/>
          <p:cNvSpPr/>
          <p:nvPr/>
        </p:nvSpPr>
        <p:spPr>
          <a:xfrm>
            <a:off x="7112770" y="5455516"/>
            <a:ext cx="141002" cy="118174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77" name="Imagen 7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6006" y="5972083"/>
            <a:ext cx="1059804" cy="475492"/>
          </a:xfrm>
          <a:prstGeom prst="rect">
            <a:avLst/>
          </a:prstGeom>
        </p:spPr>
      </p:pic>
      <p:cxnSp>
        <p:nvCxnSpPr>
          <p:cNvPr id="79" name="Conector angular 78"/>
          <p:cNvCxnSpPr>
            <a:stCxn id="72" idx="2"/>
            <a:endCxn id="77" idx="1"/>
          </p:cNvCxnSpPr>
          <p:nvPr/>
        </p:nvCxnSpPr>
        <p:spPr>
          <a:xfrm rot="16200000" flipH="1">
            <a:off x="5142122" y="5175945"/>
            <a:ext cx="410608" cy="1657159"/>
          </a:xfrm>
          <a:prstGeom prst="bentConnector2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050" name="Picture 2" descr="Resultado de imagen para alerta naranja 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010" y="5280262"/>
            <a:ext cx="504912" cy="65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" name="Group 119"/>
          <p:cNvGrpSpPr/>
          <p:nvPr/>
        </p:nvGrpSpPr>
        <p:grpSpPr>
          <a:xfrm>
            <a:off x="5641519" y="2962944"/>
            <a:ext cx="1483214" cy="1782827"/>
            <a:chOff x="1067308" y="5021037"/>
            <a:chExt cx="1592542" cy="1793352"/>
          </a:xfrm>
        </p:grpSpPr>
        <p:sp>
          <p:nvSpPr>
            <p:cNvPr id="82" name="TextBox 120"/>
            <p:cNvSpPr txBox="1"/>
            <p:nvPr/>
          </p:nvSpPr>
          <p:spPr>
            <a:xfrm>
              <a:off x="1127206" y="5021037"/>
              <a:ext cx="1304984" cy="5572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CUENTAS POR PAGAR</a:t>
              </a:r>
            </a:p>
            <a:p>
              <a:r>
                <a:rPr lang="en-US" sz="1000" b="1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INVERSIÓN </a:t>
              </a:r>
            </a:p>
            <a:p>
              <a:r>
                <a:rPr lang="en-US" sz="1000" b="1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FUNCIONAMIENTO</a:t>
              </a:r>
            </a:p>
          </p:txBody>
        </p:sp>
        <p:sp>
          <p:nvSpPr>
            <p:cNvPr id="83" name="TextBox 121"/>
            <p:cNvSpPr txBox="1"/>
            <p:nvPr/>
          </p:nvSpPr>
          <p:spPr>
            <a:xfrm>
              <a:off x="1067308" y="5606974"/>
              <a:ext cx="1592542" cy="1207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200" b="1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$ 662,273,730</a:t>
              </a:r>
              <a:endParaRPr lang="en-U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just"/>
              <a:r>
                <a:rPr lang="en-US" sz="12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Sin </a:t>
              </a:r>
              <a:r>
                <a:rPr lang="en-US" sz="1200" dirty="0" err="1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flujo</a:t>
              </a:r>
              <a:r>
                <a:rPr lang="en-US" sz="12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de </a:t>
              </a:r>
              <a:r>
                <a:rPr lang="en-US" sz="1200" dirty="0" err="1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caja</a:t>
              </a:r>
              <a:r>
                <a:rPr lang="en-US" sz="12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al </a:t>
              </a:r>
              <a:r>
                <a:rPr lang="en-US" sz="1200" dirty="0" err="1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cierre</a:t>
              </a:r>
              <a:r>
                <a:rPr lang="en-US" sz="12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de la </a:t>
              </a:r>
              <a:r>
                <a:rPr lang="en-US" sz="1200" dirty="0" err="1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vigencia</a:t>
              </a:r>
              <a:r>
                <a:rPr lang="en-US" sz="12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para </a:t>
              </a:r>
              <a:r>
                <a:rPr lang="en-US" sz="1200" dirty="0" err="1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pago</a:t>
              </a:r>
              <a:r>
                <a:rPr lang="en-US" sz="12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  <a:p>
              <a:pPr algn="just"/>
              <a:endPara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just"/>
              <a:endParaRPr lang="en-U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84" name="Oval 104"/>
          <p:cNvSpPr/>
          <p:nvPr/>
        </p:nvSpPr>
        <p:spPr>
          <a:xfrm>
            <a:off x="7265170" y="5607916"/>
            <a:ext cx="141002" cy="118174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0" name="CuadroTexto 79"/>
          <p:cNvSpPr txBox="1"/>
          <p:nvPr/>
        </p:nvSpPr>
        <p:spPr>
          <a:xfrm>
            <a:off x="7691143" y="6025163"/>
            <a:ext cx="159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 smtClean="0">
                <a:solidFill>
                  <a:srgbClr val="C00000"/>
                </a:solidFill>
              </a:rPr>
              <a:t>DÉFICIT FISCAL</a:t>
            </a:r>
            <a:endParaRPr lang="es-CO" b="1" dirty="0">
              <a:solidFill>
                <a:srgbClr val="C00000"/>
              </a:solidFill>
            </a:endParaRPr>
          </a:p>
        </p:txBody>
      </p:sp>
      <p:cxnSp>
        <p:nvCxnSpPr>
          <p:cNvPr id="93" name="Conector recto de flecha 92"/>
          <p:cNvCxnSpPr>
            <a:stCxn id="77" idx="3"/>
            <a:endCxn id="80" idx="1"/>
          </p:cNvCxnSpPr>
          <p:nvPr/>
        </p:nvCxnSpPr>
        <p:spPr>
          <a:xfrm>
            <a:off x="7235810" y="6209829"/>
            <a:ext cx="4553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327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352012" cy="682997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096273" y="729202"/>
            <a:ext cx="8349850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8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MALAS PRÁCTICAS</a:t>
            </a:r>
          </a:p>
          <a:p>
            <a:pPr algn="ctr"/>
            <a:r>
              <a:rPr lang="es-ES" sz="8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ADMINISTRATIVAS</a:t>
            </a:r>
          </a:p>
          <a:p>
            <a:pPr algn="ctr"/>
            <a:r>
              <a:rPr lang="es-ES" sz="8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Y FINANCIERAS</a:t>
            </a:r>
            <a:endParaRPr lang="es-ES" sz="8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549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8024"/>
            <a:ext cx="12352012" cy="6829976"/>
          </a:xfrm>
          <a:prstGeom prst="rect">
            <a:avLst/>
          </a:prstGeom>
        </p:spPr>
      </p:pic>
      <p:sp>
        <p:nvSpPr>
          <p:cNvPr id="5" name="Título 101"/>
          <p:cNvSpPr>
            <a:spLocks noGrp="1"/>
          </p:cNvSpPr>
          <p:nvPr>
            <p:ph type="title"/>
          </p:nvPr>
        </p:nvSpPr>
        <p:spPr>
          <a:xfrm>
            <a:off x="1037536" y="170467"/>
            <a:ext cx="10515600" cy="1598175"/>
          </a:xfrm>
        </p:spPr>
        <p:txBody>
          <a:bodyPr>
            <a:normAutofit/>
          </a:bodyPr>
          <a:lstStyle/>
          <a:p>
            <a:pPr algn="ctr"/>
            <a:r>
              <a:rPr lang="es-CO" b="1" dirty="0" smtClean="0"/>
              <a:t>EXCESOS EN LA CONTRATACIÓN 2016 </a:t>
            </a:r>
            <a:endParaRPr lang="es-CO" b="1" dirty="0">
              <a:solidFill>
                <a:srgbClr val="C00000"/>
              </a:solidFill>
            </a:endParaRPr>
          </a:p>
        </p:txBody>
      </p:sp>
      <p:sp>
        <p:nvSpPr>
          <p:cNvPr id="7" name="Título 101"/>
          <p:cNvSpPr txBox="1">
            <a:spLocks/>
          </p:cNvSpPr>
          <p:nvPr/>
        </p:nvSpPr>
        <p:spPr>
          <a:xfrm>
            <a:off x="3423234" y="1682436"/>
            <a:ext cx="7881874" cy="4032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3600" b="1" dirty="0" smtClean="0">
                <a:solidFill>
                  <a:srgbClr val="C00000"/>
                </a:solidFill>
              </a:rPr>
              <a:t>10</a:t>
            </a:r>
            <a:r>
              <a:rPr lang="es-CO" sz="3600" b="1" dirty="0" smtClean="0"/>
              <a:t> CONVENIOS    </a:t>
            </a:r>
            <a:r>
              <a:rPr lang="es-CO" sz="3600" b="1" dirty="0" smtClean="0">
                <a:solidFill>
                  <a:srgbClr val="C00000"/>
                </a:solidFill>
              </a:rPr>
              <a:t>$971.492,720</a:t>
            </a:r>
          </a:p>
          <a:p>
            <a:pPr algn="ctr"/>
            <a:endParaRPr lang="es-CO" sz="2000" b="1" dirty="0" smtClean="0">
              <a:solidFill>
                <a:srgbClr val="C00000"/>
              </a:solidFill>
            </a:endParaRPr>
          </a:p>
          <a:p>
            <a:pPr algn="ctr"/>
            <a:r>
              <a:rPr lang="es-CO" sz="3600" b="1" dirty="0" smtClean="0">
                <a:solidFill>
                  <a:srgbClr val="C00000"/>
                </a:solidFill>
              </a:rPr>
              <a:t>30</a:t>
            </a:r>
            <a:r>
              <a:rPr lang="es-CO" sz="3600" b="1" dirty="0" smtClean="0"/>
              <a:t> AGENTES DE TRANSITO TEMPORALES Y    </a:t>
            </a:r>
          </a:p>
          <a:p>
            <a:pPr algn="ctr"/>
            <a:endParaRPr lang="es-CO" sz="2000" b="1" dirty="0" smtClean="0"/>
          </a:p>
          <a:p>
            <a:pPr algn="ctr"/>
            <a:r>
              <a:rPr lang="es-CO" sz="3600" b="1" dirty="0" smtClean="0">
                <a:solidFill>
                  <a:srgbClr val="C00000"/>
                </a:solidFill>
              </a:rPr>
              <a:t>18</a:t>
            </a:r>
            <a:r>
              <a:rPr lang="es-CO" sz="3600" b="1" dirty="0" smtClean="0"/>
              <a:t> SUPERNUMERARIOS</a:t>
            </a:r>
            <a:r>
              <a:rPr lang="es-CO" sz="3600" b="1" dirty="0" smtClean="0">
                <a:solidFill>
                  <a:srgbClr val="C00000"/>
                </a:solidFill>
              </a:rPr>
              <a:t> $ 845.921.180</a:t>
            </a:r>
          </a:p>
          <a:p>
            <a:pPr algn="ctr"/>
            <a:r>
              <a:rPr lang="es-CO" sz="3600" b="1" dirty="0" smtClean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es-CO" sz="3600" b="1" dirty="0" smtClean="0">
                <a:solidFill>
                  <a:srgbClr val="C00000"/>
                </a:solidFill>
              </a:rPr>
              <a:t>40</a:t>
            </a:r>
            <a:r>
              <a:rPr lang="es-CO" sz="3600" b="1" dirty="0" smtClean="0"/>
              <a:t> </a:t>
            </a:r>
            <a:r>
              <a:rPr lang="es-CO" sz="3600" b="1" dirty="0" smtClean="0"/>
              <a:t>CPS(CONTRATOS)  </a:t>
            </a:r>
            <a:r>
              <a:rPr lang="es-CO" sz="3600" b="1" dirty="0" smtClean="0">
                <a:solidFill>
                  <a:srgbClr val="C00000"/>
                </a:solidFill>
              </a:rPr>
              <a:t>$ 836,531,040 </a:t>
            </a:r>
          </a:p>
          <a:p>
            <a:pPr algn="ctr"/>
            <a:endParaRPr lang="es-CO" b="1" dirty="0">
              <a:solidFill>
                <a:srgbClr val="C0000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7364171" y="5300001"/>
            <a:ext cx="38724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O" sz="1600" dirty="0" smtClean="0"/>
          </a:p>
          <a:p>
            <a:r>
              <a:rPr lang="es-CO" sz="1600" dirty="0" smtClean="0">
                <a:solidFill>
                  <a:srgbClr val="C00000"/>
                </a:solidFill>
              </a:rPr>
              <a:t>INCREMENTOS EN HONORARIOS CPS</a:t>
            </a:r>
          </a:p>
          <a:p>
            <a:r>
              <a:rPr lang="es-CO" sz="1600" dirty="0" smtClean="0"/>
              <a:t>CONT          $                       TIEMPO</a:t>
            </a:r>
          </a:p>
          <a:p>
            <a:r>
              <a:rPr lang="es-CO" sz="1600" dirty="0" smtClean="0"/>
              <a:t>02                $78.400.000   11 MESES    6 DIAS</a:t>
            </a:r>
          </a:p>
          <a:p>
            <a:r>
              <a:rPr lang="es-CO" sz="1600" dirty="0" smtClean="0"/>
              <a:t>083              $31,500,000    4 MESES   15 DIAS</a:t>
            </a:r>
            <a:endParaRPr lang="es-CO" sz="1600" dirty="0"/>
          </a:p>
        </p:txBody>
      </p:sp>
      <p:sp>
        <p:nvSpPr>
          <p:cNvPr id="9" name="Rectángulo 8"/>
          <p:cNvSpPr/>
          <p:nvPr/>
        </p:nvSpPr>
        <p:spPr>
          <a:xfrm>
            <a:off x="8461291" y="5264270"/>
            <a:ext cx="1043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>
                <a:solidFill>
                  <a:srgbClr val="C00000"/>
                </a:solidFill>
              </a:rPr>
              <a:t>EJEMPLO</a:t>
            </a:r>
          </a:p>
        </p:txBody>
      </p:sp>
      <p:pic>
        <p:nvPicPr>
          <p:cNvPr id="7170" name="Picture 2" descr="Hombre de negocios con un montón de dinero — Vector de stock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79" y="1964096"/>
            <a:ext cx="2779830" cy="325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99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1433</TotalTime>
  <Words>1674</Words>
  <Application>Microsoft Office PowerPoint</Application>
  <PresentationFormat>Panorámica</PresentationFormat>
  <Paragraphs>427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FontAwesome</vt:lpstr>
      <vt:lpstr>Open Sans</vt:lpstr>
      <vt:lpstr>Times New Roman</vt:lpstr>
      <vt:lpstr>Tema de Office</vt:lpstr>
      <vt:lpstr>INFORME DE GESTIÓN</vt:lpstr>
      <vt:lpstr>Presentación de PowerPoint</vt:lpstr>
      <vt:lpstr>INSPECCIÓN DE TRÁNSITO Y TRANSPORTE MISIÓN</vt:lpstr>
      <vt:lpstr>Presentación de PowerPoint</vt:lpstr>
      <vt:lpstr>COMPARATIVO EJECUCIÓN PRESUPUESTAL</vt:lpstr>
      <vt:lpstr>INGRESÓ  $ 8,784,489,487,88  SE GASTÓ $11,242,608,863,00 </vt:lpstr>
      <vt:lpstr>COMPARATIVO CUENTAS POR PAGAR</vt:lpstr>
      <vt:lpstr>Presentación de PowerPoint</vt:lpstr>
      <vt:lpstr>EXCESOS EN LA CONTRATACIÓN 2016 </vt:lpstr>
      <vt:lpstr>Presentación de PowerPoint</vt:lpstr>
      <vt:lpstr>EJECUCIÓN  PRESUPUESTAL  2019</vt:lpstr>
      <vt:lpstr>DETALLADO CUENTAS POR PAGAR 2019</vt:lpstr>
      <vt:lpstr>DETALLADO CUENTAS POR PAGAR 2019</vt:lpstr>
      <vt:lpstr>DETALLADO CUENTAS POR PAGAR 2019</vt:lpstr>
      <vt:lpstr>DEUDA RENTAS DEPARTAMENTALES IMPACTO</vt:lpstr>
      <vt:lpstr>Presentación de PowerPoint</vt:lpstr>
      <vt:lpstr>CUMPLIMIENTO DE METAS  PLAN DE DESARROLLO 2016-2019</vt:lpstr>
      <vt:lpstr>CUMPLIMIENTO DE METAS  PLAN DE DESARROLLO 2016-2019</vt:lpstr>
      <vt:lpstr>CUMPLIMIENTO DE METAS  PLAN DE DESARROLLO 2016-2019</vt:lpstr>
      <vt:lpstr>CUMPLIMIENTO DE METAS  PLAN DE DESARROLLO 2016-2019</vt:lpstr>
      <vt:lpstr>CUMPLIMIENTO DE METAS  PLAN DE DESARROLLO 2016-2019</vt:lpstr>
      <vt:lpstr>CUMPLIMIENTO DE METAS  PLAN DE DESARROLLO 2016-2019</vt:lpstr>
      <vt:lpstr>Presentación de PowerPoint</vt:lpstr>
      <vt:lpstr>GESTIÓN CONVENIOS 2020 </vt:lpstr>
      <vt:lpstr>OFERTA Y COBRO DE SERVICIOS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Enortornos Seguros</dc:title>
  <dc:creator>maria martinez</dc:creator>
  <cp:lastModifiedBy>luz_narvaez</cp:lastModifiedBy>
  <cp:revision>114</cp:revision>
  <dcterms:created xsi:type="dcterms:W3CDTF">2019-10-22T10:43:31Z</dcterms:created>
  <dcterms:modified xsi:type="dcterms:W3CDTF">2020-01-23T19:41:58Z</dcterms:modified>
</cp:coreProperties>
</file>