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88" r:id="rId2"/>
    <p:sldId id="1045" r:id="rId3"/>
    <p:sldId id="1041" r:id="rId4"/>
    <p:sldId id="1042" r:id="rId5"/>
    <p:sldId id="1043" r:id="rId6"/>
    <p:sldId id="1046" r:id="rId7"/>
    <p:sldId id="1054" r:id="rId8"/>
    <p:sldId id="1052" r:id="rId9"/>
    <p:sldId id="1048" r:id="rId10"/>
    <p:sldId id="1047" r:id="rId11"/>
    <p:sldId id="1050" r:id="rId12"/>
    <p:sldId id="1055" r:id="rId13"/>
    <p:sldId id="1051" r:id="rId14"/>
    <p:sldId id="1053" r:id="rId15"/>
    <p:sldId id="1039" r:id="rId16"/>
  </p:sldIdLst>
  <p:sldSz cx="12192000" cy="6858000"/>
  <p:notesSz cx="6797675" cy="992822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ON ANDREA" initials="MA" lastIdx="3" clrIdx="0"/>
  <p:cmAuthor id="2" name="sabina del pilar pulido reyes" initials="sdppr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BD0E"/>
    <a:srgbClr val="FFCC00"/>
    <a:srgbClr val="C0C0C0"/>
    <a:srgbClr val="FF9900"/>
    <a:srgbClr val="996633"/>
    <a:srgbClr val="66FFFF"/>
    <a:srgbClr val="66FF33"/>
    <a:srgbClr val="FFFF66"/>
    <a:srgbClr val="FF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BC6CD8-5471-43C9-8106-A6A295696CA4}" v="2" dt="2022-01-24T02:21:32.300"/>
    <p1510:client id="{94FD350E-92A2-78C9-F33D-38ADC1F092B6}" v="3" dt="2023-03-16T22:13:33.077"/>
    <p1510:client id="{FF022CCF-7358-6DAB-ED26-8AB06EBEAB58}" v="111" dt="2023-05-08T20:21:12.0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z_narvaez\Downloads\ENCUESTA%20DE%20SATISFACCI&#211;N%20DEL%20USUARIO-ITTB%20CONSOLIDADO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z_narvaez\Downloads\ENCUESTA%20DE%20SATISFACCI&#211;N%20DEL%20USUARIO-ITTB%20CONSOLIDADO%202023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z_narvaez\Downloads\ENCUESTA%20DE%20SATISFACCI&#211;N%20DEL%20USUARIO-ITTB%20CONSOLIDADO%202023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z_narvaez\Downloads\ENCUESTA%20DE%20SATISFACCI&#211;N%20DEL%20USUARIO-ITTB%20CONSOLIDADO%20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z_narvaez\Downloads\ENCUESTA%20DE%20SATISFACCI&#211;N%20DEL%20USUARIO-ITTB%20CONSOLIDADO%2020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z_narvaez\Downloads\ENCUESTA%20DE%20SATISFACCI&#211;N%20DEL%20USUARIO-ITTB%20CONSOLIDADO%20202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z_narvaez\Downloads\ENCUESTA%20DE%20SATISFACCI&#211;N%20DEL%20USUARIO-ITTB%20CONSOLIDADO%20202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z_narvaez\Desktop\MIPG%20DAYANY\ATENCION%20AL%20CIUDADANO\ENCUESTA%20DE%20SATISFACCI&#211;N%20DEL%20USUARIO-ITTB%20CONSOLIDADO%202023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z_narvaez\Downloads\ENCUESTA%20DE%20SATISFACCI&#211;N%20DEL%20USUARIO-ITTB%20CONSOLIDADO%202023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z_narvaez\Downloads\ENCUESTA%20DE%20SATISFACCI&#211;N%20DEL%20USUARIO-ITTB%20CONSOLIDADO%202023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z_narvaez\Downloads\ENCUESTA%20DE%20SATISFACCI&#211;N%20DEL%20USUARIO-ITTB%20CONSOLIDADO%202023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1.¿Cual es el tramite realizado en la ITTB?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419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CONSOLIDADO!$A$6</c:f>
              <c:strCache>
                <c:ptCount val="1"/>
                <c:pt idx="0">
                  <c:v>Licencias de conduccion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CONSOLIDADO!$B$5:$D$5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CONSOLIDADO!$B$6:$D$6</c:f>
              <c:numCache>
                <c:formatCode>0%</c:formatCode>
                <c:ptCount val="3"/>
                <c:pt idx="0">
                  <c:v>0.3</c:v>
                </c:pt>
                <c:pt idx="1">
                  <c:v>0.8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89-4B57-865D-C52DE88515CA}"/>
            </c:ext>
          </c:extLst>
        </c:ser>
        <c:ser>
          <c:idx val="1"/>
          <c:order val="1"/>
          <c:tx>
            <c:strRef>
              <c:f>CONSOLIDADO!$A$7</c:f>
              <c:strCache>
                <c:ptCount val="1"/>
                <c:pt idx="0">
                  <c:v>Inscripcion al RUNT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CONSOLIDADO!$B$5:$D$5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CONSOLIDADO!$B$7:$D$7</c:f>
              <c:numCache>
                <c:formatCode>0%</c:formatCode>
                <c:ptCount val="3"/>
                <c:pt idx="0">
                  <c:v>0.26</c:v>
                </c:pt>
                <c:pt idx="1">
                  <c:v>7.0000000000000007E-2</c:v>
                </c:pt>
                <c:pt idx="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89-4B57-865D-C52DE88515CA}"/>
            </c:ext>
          </c:extLst>
        </c:ser>
        <c:ser>
          <c:idx val="2"/>
          <c:order val="2"/>
          <c:tx>
            <c:strRef>
              <c:f>CONSOLIDADO!$A$8</c:f>
              <c:strCache>
                <c:ptCount val="1"/>
                <c:pt idx="0">
                  <c:v>Cobro Coactivo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CONSOLIDADO!$B$5:$D$5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CONSOLIDADO!$B$8:$D$8</c:f>
              <c:numCache>
                <c:formatCode>0%</c:formatCode>
                <c:ptCount val="3"/>
                <c:pt idx="0">
                  <c:v>7.0000000000000007E-2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89-4B57-865D-C52DE88515CA}"/>
            </c:ext>
          </c:extLst>
        </c:ser>
        <c:ser>
          <c:idx val="3"/>
          <c:order val="3"/>
          <c:tx>
            <c:strRef>
              <c:f>CONSOLIDADO!$A$9</c:f>
              <c:strCache>
                <c:ptCount val="1"/>
                <c:pt idx="0">
                  <c:v>Servicios de seguridad Vial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CONSOLIDADO!$B$5:$D$5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CONSOLIDADO!$B$9:$D$9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89-4B57-865D-C52DE88515CA}"/>
            </c:ext>
          </c:extLst>
        </c:ser>
        <c:ser>
          <c:idx val="4"/>
          <c:order val="4"/>
          <c:tx>
            <c:strRef>
              <c:f>CONSOLIDADO!$A$10</c:f>
              <c:strCache>
                <c:ptCount val="1"/>
                <c:pt idx="0">
                  <c:v>SIMIT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CONSOLIDADO!$B$5:$D$5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CONSOLIDADO!$B$10:$D$10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D89-4B57-865D-C52DE88515CA}"/>
            </c:ext>
          </c:extLst>
        </c:ser>
        <c:ser>
          <c:idx val="5"/>
          <c:order val="5"/>
          <c:tx>
            <c:strRef>
              <c:f>CONSOLIDADO!$A$11</c:f>
              <c:strCache>
                <c:ptCount val="1"/>
                <c:pt idx="0">
                  <c:v>Parqueadero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CONSOLIDADO!$B$5:$D$5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CONSOLIDADO!$B$11:$D$11</c:f>
              <c:numCache>
                <c:formatCode>0%</c:formatCode>
                <c:ptCount val="3"/>
                <c:pt idx="0">
                  <c:v>0.18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D89-4B57-865D-C52DE88515CA}"/>
            </c:ext>
          </c:extLst>
        </c:ser>
        <c:ser>
          <c:idx val="6"/>
          <c:order val="6"/>
          <c:tx>
            <c:strRef>
              <c:f>CONSOLIDADO!$A$12</c:f>
              <c:strCache>
                <c:ptCount val="1"/>
                <c:pt idx="0">
                  <c:v>Atencion PQRS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CONSOLIDADO!$B$5:$D$5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CONSOLIDADO!$B$12:$D$12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D89-4B57-865D-C52DE88515CA}"/>
            </c:ext>
          </c:extLst>
        </c:ser>
        <c:ser>
          <c:idx val="7"/>
          <c:order val="7"/>
          <c:tx>
            <c:strRef>
              <c:f>CONSOLIDADO!$A$13</c:f>
              <c:strCache>
                <c:ptCount val="1"/>
                <c:pt idx="0">
                  <c:v>Peritaje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CONSOLIDADO!$B$5:$D$5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CONSOLIDADO!$B$13:$D$13</c:f>
              <c:numCache>
                <c:formatCode>0%</c:formatCode>
                <c:ptCount val="3"/>
                <c:pt idx="0">
                  <c:v>0.04</c:v>
                </c:pt>
                <c:pt idx="1">
                  <c:v>0.13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D89-4B57-865D-C52DE88515CA}"/>
            </c:ext>
          </c:extLst>
        </c:ser>
        <c:ser>
          <c:idx val="8"/>
          <c:order val="8"/>
          <c:tx>
            <c:strRef>
              <c:f>CONSOLIDADO!$A$14</c:f>
              <c:strCache>
                <c:ptCount val="1"/>
                <c:pt idx="0">
                  <c:v>Tramites de Matriculas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CONSOLIDADO!$B$5:$D$5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CONSOLIDADO!$B$14:$D$14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D89-4B57-865D-C52DE88515CA}"/>
            </c:ext>
          </c:extLst>
        </c:ser>
        <c:ser>
          <c:idx val="9"/>
          <c:order val="9"/>
          <c:tx>
            <c:strRef>
              <c:f>CONSOLIDADO!$A$15</c:f>
              <c:strCache>
                <c:ptCount val="1"/>
                <c:pt idx="0">
                  <c:v>Soporte de sistemas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CONSOLIDADO!$B$5:$D$5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CONSOLIDADO!$B$15:$D$15</c:f>
              <c:numCache>
                <c:formatCode>0%</c:formatCode>
                <c:ptCount val="3"/>
                <c:pt idx="0">
                  <c:v>7.0000000000000007E-2</c:v>
                </c:pt>
                <c:pt idx="1">
                  <c:v>0</c:v>
                </c:pt>
                <c:pt idx="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D89-4B57-865D-C52DE88515CA}"/>
            </c:ext>
          </c:extLst>
        </c:ser>
        <c:ser>
          <c:idx val="10"/>
          <c:order val="10"/>
          <c:tx>
            <c:strRef>
              <c:f>CONSOLIDADO!$A$16</c:f>
              <c:strCache>
                <c:ptCount val="1"/>
                <c:pt idx="0">
                  <c:v>Transporte Publico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CONSOLIDADO!$B$5:$D$5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CONSOLIDADO!$B$16:$D$16</c:f>
              <c:numCache>
                <c:formatCode>0%</c:formatCode>
                <c:ptCount val="3"/>
                <c:pt idx="0">
                  <c:v>0.04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D89-4B57-865D-C52DE88515CA}"/>
            </c:ext>
          </c:extLst>
        </c:ser>
        <c:ser>
          <c:idx val="11"/>
          <c:order val="11"/>
          <c:tx>
            <c:strRef>
              <c:f>CONSOLIDADO!$A$17</c:f>
              <c:strCache>
                <c:ptCount val="1"/>
                <c:pt idx="0">
                  <c:v>Otro, cual?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CONSOLIDADO!$B$5:$D$5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CONSOLIDADO!$B$17:$D$17</c:f>
              <c:numCache>
                <c:formatCode>0%</c:formatCode>
                <c:ptCount val="3"/>
                <c:pt idx="0">
                  <c:v>0.04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FD89-4B57-865D-C52DE88515C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67755136"/>
        <c:axId val="267755696"/>
      </c:barChart>
      <c:catAx>
        <c:axId val="267755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267755696"/>
        <c:crosses val="autoZero"/>
        <c:auto val="1"/>
        <c:lblAlgn val="ctr"/>
        <c:lblOffset val="100"/>
        <c:noMultiLvlLbl val="0"/>
      </c:catAx>
      <c:valAx>
        <c:axId val="267755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267755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419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419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800" b="1" dirty="0">
                <a:latin typeface="Arial" panose="020B0604020202020204" pitchFamily="34" charset="0"/>
                <a:cs typeface="Arial" panose="020B0604020202020204" pitchFamily="34" charset="0"/>
              </a:rPr>
              <a:t>10. ¿Conoce la pagina Institucional?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419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CONSOLIDADO!$A$88</c:f>
              <c:strCache>
                <c:ptCount val="1"/>
                <c:pt idx="0">
                  <c:v>SI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5108489662581308E-3"/>
                  <c:y val="9.70351854166659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9DA-44F7-B4C6-0BF7E78C047B}"/>
                </c:ext>
              </c:extLst>
            </c:dLbl>
            <c:dLbl>
              <c:idx val="1"/>
              <c:layout>
                <c:manualLayout>
                  <c:x val="0"/>
                  <c:y val="0.100916592833332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9DA-44F7-B4C6-0BF7E78C047B}"/>
                </c:ext>
              </c:extLst>
            </c:dLbl>
            <c:dLbl>
              <c:idx val="2"/>
              <c:layout>
                <c:manualLayout>
                  <c:x val="1.1823361309469848E-2"/>
                  <c:y val="7.26881868849744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9DA-44F7-B4C6-0BF7E78C04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CONSOLIDADO!$B$87:$D$87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CONSOLIDADO!$B$88:$D$88</c:f>
              <c:numCache>
                <c:formatCode>0%</c:formatCode>
                <c:ptCount val="3"/>
                <c:pt idx="0">
                  <c:v>0.46</c:v>
                </c:pt>
                <c:pt idx="1">
                  <c:v>0.47</c:v>
                </c:pt>
                <c:pt idx="2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9DA-44F7-B4C6-0BF7E78C047B}"/>
            </c:ext>
          </c:extLst>
        </c:ser>
        <c:ser>
          <c:idx val="1"/>
          <c:order val="1"/>
          <c:tx>
            <c:strRef>
              <c:f>CONSOLIDADO!$A$89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477920163683731E-3"/>
                  <c:y val="8.574379932800266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>
                          <a:lumMod val="9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419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9DA-44F7-B4C6-0BF7E78C047B}"/>
                </c:ext>
              </c:extLst>
            </c:dLbl>
            <c:dLbl>
              <c:idx val="1"/>
              <c:layout>
                <c:manualLayout>
                  <c:x val="0"/>
                  <c:y val="0.1079736732278552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>
                          <a:lumMod val="9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419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9DA-44F7-B4C6-0BF7E78C047B}"/>
                </c:ext>
              </c:extLst>
            </c:dLbl>
            <c:dLbl>
              <c:idx val="2"/>
              <c:layout>
                <c:manualLayout>
                  <c:x val="1.4779201636836228E-3"/>
                  <c:y val="4.44597477997049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>
                          <a:lumMod val="9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419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9DA-44F7-B4C6-0BF7E78C04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CONSOLIDADO!$B$87:$D$87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CONSOLIDADO!$B$89:$D$89</c:f>
              <c:numCache>
                <c:formatCode>0%</c:formatCode>
                <c:ptCount val="3"/>
                <c:pt idx="0">
                  <c:v>0.54</c:v>
                </c:pt>
                <c:pt idx="1">
                  <c:v>0.53</c:v>
                </c:pt>
                <c:pt idx="2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9DA-44F7-B4C6-0BF7E78C047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69999072"/>
        <c:axId val="269999632"/>
        <c:axId val="0"/>
      </c:bar3DChart>
      <c:catAx>
        <c:axId val="269999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419"/>
          </a:p>
        </c:txPr>
        <c:crossAx val="269999632"/>
        <c:crosses val="autoZero"/>
        <c:auto val="1"/>
        <c:lblAlgn val="ctr"/>
        <c:lblOffset val="100"/>
        <c:noMultiLvlLbl val="0"/>
      </c:catAx>
      <c:valAx>
        <c:axId val="269999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26999907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419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419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11.¿Ha realizado tramites en línea?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419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CONSOLIDADO!$A$93</c:f>
              <c:strCache>
                <c:ptCount val="1"/>
                <c:pt idx="0">
                  <c:v>SI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9.3336006638247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C0F-4764-8E7A-BB4BDD12EC40}"/>
                </c:ext>
              </c:extLst>
            </c:dLbl>
            <c:dLbl>
              <c:idx val="1"/>
              <c:layout>
                <c:manualLayout>
                  <c:x val="-6.2898862500022191E-17"/>
                  <c:y val="2.91675020744524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C0F-4764-8E7A-BB4BDD12EC40}"/>
                </c:ext>
              </c:extLst>
            </c:dLbl>
            <c:dLbl>
              <c:idx val="2"/>
              <c:layout>
                <c:manualLayout>
                  <c:x val="0"/>
                  <c:y val="8.16690058084668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0F-4764-8E7A-BB4BDD12EC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CONSOLIDADO!$B$92:$D$92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CONSOLIDADO!$B$93:$D$93</c:f>
              <c:numCache>
                <c:formatCode>0%</c:formatCode>
                <c:ptCount val="3"/>
                <c:pt idx="0">
                  <c:v>0.27</c:v>
                </c:pt>
                <c:pt idx="1">
                  <c:v>0.13</c:v>
                </c:pt>
                <c:pt idx="2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C0F-4764-8E7A-BB4BDD12EC40}"/>
            </c:ext>
          </c:extLst>
        </c:ser>
        <c:ser>
          <c:idx val="1"/>
          <c:order val="1"/>
          <c:tx>
            <c:strRef>
              <c:f>CONSOLIDADO!$A$94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4.95847535265691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419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0F-4764-8E7A-BB4BDD12EC40}"/>
                </c:ext>
              </c:extLst>
            </c:dLbl>
            <c:dLbl>
              <c:idx val="1"/>
              <c:layout>
                <c:manualLayout>
                  <c:x val="0"/>
                  <c:y val="6.708525477124066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419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0F-4764-8E7A-BB4BDD12EC40}"/>
                </c:ext>
              </c:extLst>
            </c:dLbl>
            <c:dLbl>
              <c:idx val="2"/>
              <c:layout>
                <c:manualLayout>
                  <c:x val="8.5772166972339758E-3"/>
                  <c:y val="5.250150373401437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419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C0F-4764-8E7A-BB4BDD12EC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CONSOLIDADO!$B$92:$D$92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CONSOLIDADO!$B$94:$D$94</c:f>
              <c:numCache>
                <c:formatCode>0%</c:formatCode>
                <c:ptCount val="3"/>
                <c:pt idx="0">
                  <c:v>0.73</c:v>
                </c:pt>
                <c:pt idx="1">
                  <c:v>0.87</c:v>
                </c:pt>
                <c:pt idx="2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C0F-4764-8E7A-BB4BDD12EC4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70002432"/>
        <c:axId val="270002992"/>
        <c:axId val="0"/>
      </c:bar3DChart>
      <c:catAx>
        <c:axId val="270002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419"/>
          </a:p>
        </c:txPr>
        <c:crossAx val="270002992"/>
        <c:crosses val="autoZero"/>
        <c:auto val="1"/>
        <c:lblAlgn val="ctr"/>
        <c:lblOffset val="100"/>
        <c:noMultiLvlLbl val="0"/>
      </c:catAx>
      <c:valAx>
        <c:axId val="270002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419"/>
          </a:p>
        </c:txPr>
        <c:crossAx val="270002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419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419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2.¿Realizó su tramite en el tiempo necesario y de manera adecuada?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419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CONSOLIDADO!$A$22</c:f>
              <c:strCache>
                <c:ptCount val="1"/>
                <c:pt idx="0">
                  <c:v>SI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9.22222219700836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4C2-4CBA-81E4-C4BA39ECD10D}"/>
                </c:ext>
              </c:extLst>
            </c:dLbl>
            <c:dLbl>
              <c:idx val="1"/>
              <c:layout>
                <c:manualLayout>
                  <c:x val="0"/>
                  <c:y val="7.2048610914127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4C2-4CBA-81E4-C4BA39ECD10D}"/>
                </c:ext>
              </c:extLst>
            </c:dLbl>
            <c:dLbl>
              <c:idx val="2"/>
              <c:layout>
                <c:manualLayout>
                  <c:x val="3.2155586450800561E-3"/>
                  <c:y val="9.51041664066486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4C2-4CBA-81E4-C4BA39ECD1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CONSOLIDADO!$B$21:$D$21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CONSOLIDADO!$B$22:$D$22</c:f>
              <c:numCache>
                <c:formatCode>0%</c:formatCode>
                <c:ptCount val="3"/>
                <c:pt idx="0">
                  <c:v>0.78</c:v>
                </c:pt>
                <c:pt idx="1">
                  <c:v>0.67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4C2-4CBA-81E4-C4BA39ECD10D}"/>
            </c:ext>
          </c:extLst>
        </c:ser>
        <c:ser>
          <c:idx val="1"/>
          <c:order val="1"/>
          <c:tx>
            <c:strRef>
              <c:f>CONSOLIDADO!$A$23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6.4311172901601417E-3"/>
                  <c:y val="4.6111110985041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4C2-4CBA-81E4-C4BA39ECD10D}"/>
                </c:ext>
              </c:extLst>
            </c:dLbl>
            <c:dLbl>
              <c:idx val="1"/>
              <c:layout>
                <c:manualLayout>
                  <c:x val="-1.607779322540028E-3"/>
                  <c:y val="8.06944442238230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4C2-4CBA-81E4-C4BA39ECD10D}"/>
                </c:ext>
              </c:extLst>
            </c:dLbl>
            <c:dLbl>
              <c:idx val="2"/>
              <c:layout>
                <c:manualLayout>
                  <c:x val="-1.607779322540028E-3"/>
                  <c:y val="7.78124997872580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4C2-4CBA-81E4-C4BA39ECD1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CONSOLIDADO!$B$21:$D$21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CONSOLIDADO!$B$23:$D$23</c:f>
              <c:numCache>
                <c:formatCode>0%</c:formatCode>
                <c:ptCount val="3"/>
                <c:pt idx="0">
                  <c:v>0.22</c:v>
                </c:pt>
                <c:pt idx="1">
                  <c:v>0.33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4C2-4CBA-81E4-C4BA39ECD10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67758496"/>
        <c:axId val="267759056"/>
        <c:axId val="0"/>
      </c:bar3DChart>
      <c:catAx>
        <c:axId val="267758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419"/>
          </a:p>
        </c:txPr>
        <c:crossAx val="267759056"/>
        <c:crosses val="autoZero"/>
        <c:auto val="1"/>
        <c:lblAlgn val="ctr"/>
        <c:lblOffset val="100"/>
        <c:noMultiLvlLbl val="0"/>
      </c:catAx>
      <c:valAx>
        <c:axId val="267759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267758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419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419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2000" b="1" dirty="0"/>
              <a:t>3.¿La atención brindada por parte del funcionario fue precisa y oportuna?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419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CONSOLIDADO!$A$28</c:f>
              <c:strCache>
                <c:ptCount val="1"/>
                <c:pt idx="0">
                  <c:v>SI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21697932516206E-3"/>
                  <c:y val="5.43493194960671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750-453F-B398-09D915D76800}"/>
                </c:ext>
              </c:extLst>
            </c:dLbl>
            <c:dLbl>
              <c:idx val="1"/>
              <c:layout>
                <c:manualLayout>
                  <c:x val="4.5325468987742531E-3"/>
                  <c:y val="5.43493194960671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750-453F-B398-09D915D76800}"/>
                </c:ext>
              </c:extLst>
            </c:dLbl>
            <c:dLbl>
              <c:idx val="2"/>
              <c:layout>
                <c:manualLayout>
                  <c:x val="7.5542448312904045E-3"/>
                  <c:y val="7.7233243494411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750-453F-B398-09D915D768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CONSOLIDADO!$B$27:$D$27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CONSOLIDADO!$B$28:$D$28</c:f>
              <c:numCache>
                <c:formatCode>0%</c:formatCode>
                <c:ptCount val="3"/>
                <c:pt idx="0">
                  <c:v>0.78</c:v>
                </c:pt>
                <c:pt idx="1">
                  <c:v>0.8</c:v>
                </c:pt>
                <c:pt idx="2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750-453F-B398-09D915D76800}"/>
            </c:ext>
          </c:extLst>
        </c:ser>
        <c:ser>
          <c:idx val="1"/>
          <c:order val="1"/>
          <c:tx>
            <c:strRef>
              <c:f>CONSOLIDADO!$A$29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5397155476796485E-17"/>
                  <c:y val="7.43727529946181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750-453F-B398-09D915D76800}"/>
                </c:ext>
              </c:extLst>
            </c:dLbl>
            <c:dLbl>
              <c:idx val="1"/>
              <c:layout>
                <c:manualLayout>
                  <c:x val="0"/>
                  <c:y val="5.14888289962741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750-453F-B398-09D915D76800}"/>
                </c:ext>
              </c:extLst>
            </c:dLbl>
            <c:dLbl>
              <c:idx val="2"/>
              <c:layout>
                <c:manualLayout>
                  <c:x val="1.510848966258103E-3"/>
                  <c:y val="8.5814714993790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750-453F-B398-09D915D768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CONSOLIDADO!$B$27:$D$27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CONSOLIDADO!$B$29:$D$29</c:f>
              <c:numCache>
                <c:formatCode>0%</c:formatCode>
                <c:ptCount val="3"/>
                <c:pt idx="0">
                  <c:v>0.22</c:v>
                </c:pt>
                <c:pt idx="1">
                  <c:v>0.2</c:v>
                </c:pt>
                <c:pt idx="2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750-453F-B398-09D915D7680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69564000"/>
        <c:axId val="269564560"/>
        <c:axId val="0"/>
      </c:bar3DChart>
      <c:catAx>
        <c:axId val="269564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419"/>
          </a:p>
        </c:txPr>
        <c:crossAx val="269564560"/>
        <c:crosses val="autoZero"/>
        <c:auto val="1"/>
        <c:lblAlgn val="ctr"/>
        <c:lblOffset val="100"/>
        <c:noMultiLvlLbl val="0"/>
      </c:catAx>
      <c:valAx>
        <c:axId val="269564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269564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419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419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4.¿Cuanto tiempo tuvo que esperar para realizar su tramite?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419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CONSOLIDADO!$A$36</c:f>
              <c:strCache>
                <c:ptCount val="1"/>
                <c:pt idx="0">
                  <c:v>Menos de 1 Hora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CONSOLIDADO!$B$35:$D$35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CONSOLIDADO!$B$36:$D$36</c:f>
              <c:numCache>
                <c:formatCode>0%</c:formatCode>
                <c:ptCount val="3"/>
                <c:pt idx="0">
                  <c:v>0.38</c:v>
                </c:pt>
                <c:pt idx="1">
                  <c:v>0.2</c:v>
                </c:pt>
                <c:pt idx="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D6-4570-BE51-8C8D9C347FDE}"/>
            </c:ext>
          </c:extLst>
        </c:ser>
        <c:ser>
          <c:idx val="1"/>
          <c:order val="1"/>
          <c:tx>
            <c:strRef>
              <c:f>CONSOLIDADO!$A$37</c:f>
              <c:strCache>
                <c:ptCount val="1"/>
                <c:pt idx="0">
                  <c:v>Medio dia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CONSOLIDADO!$B$35:$D$35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CONSOLIDADO!$B$37:$D$37</c:f>
              <c:numCache>
                <c:formatCode>0%</c:formatCode>
                <c:ptCount val="3"/>
                <c:pt idx="0">
                  <c:v>0.08</c:v>
                </c:pt>
                <c:pt idx="1">
                  <c:v>0.13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D6-4570-BE51-8C8D9C347FDE}"/>
            </c:ext>
          </c:extLst>
        </c:ser>
        <c:ser>
          <c:idx val="2"/>
          <c:order val="2"/>
          <c:tx>
            <c:strRef>
              <c:f>CONSOLIDADO!$A$38</c:f>
              <c:strCache>
                <c:ptCount val="1"/>
                <c:pt idx="0">
                  <c:v>1 Hora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CONSOLIDADO!$B$35:$D$35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CONSOLIDADO!$B$38:$D$38</c:f>
              <c:numCache>
                <c:formatCode>0%</c:formatCode>
                <c:ptCount val="3"/>
                <c:pt idx="0">
                  <c:v>0.16</c:v>
                </c:pt>
                <c:pt idx="1">
                  <c:v>0.13</c:v>
                </c:pt>
                <c:pt idx="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D6-4570-BE51-8C8D9C347FDE}"/>
            </c:ext>
          </c:extLst>
        </c:ser>
        <c:ser>
          <c:idx val="3"/>
          <c:order val="3"/>
          <c:tx>
            <c:strRef>
              <c:f>CONSOLIDADO!$A$39</c:f>
              <c:strCache>
                <c:ptCount val="1"/>
                <c:pt idx="0">
                  <c:v>1 dia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CONSOLIDADO!$B$35:$D$35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CONSOLIDADO!$B$39:$D$39</c:f>
              <c:numCache>
                <c:formatCode>0%</c:formatCode>
                <c:ptCount val="3"/>
                <c:pt idx="0">
                  <c:v>0.08</c:v>
                </c:pt>
                <c:pt idx="1">
                  <c:v>0</c:v>
                </c:pt>
                <c:pt idx="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3D6-4570-BE51-8C8D9C347FDE}"/>
            </c:ext>
          </c:extLst>
        </c:ser>
        <c:ser>
          <c:idx val="4"/>
          <c:order val="4"/>
          <c:tx>
            <c:strRef>
              <c:f>CONSOLIDADO!$A$40</c:f>
              <c:strCache>
                <c:ptCount val="1"/>
                <c:pt idx="0">
                  <c:v>Entre 2 y 3 Horas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CONSOLIDADO!$B$35:$D$35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CONSOLIDADO!$B$40:$D$40</c:f>
              <c:numCache>
                <c:formatCode>0%</c:formatCode>
                <c:ptCount val="3"/>
                <c:pt idx="0">
                  <c:v>0.24</c:v>
                </c:pt>
                <c:pt idx="1">
                  <c:v>0.13</c:v>
                </c:pt>
                <c:pt idx="2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D6-4570-BE51-8C8D9C347FDE}"/>
            </c:ext>
          </c:extLst>
        </c:ser>
        <c:ser>
          <c:idx val="5"/>
          <c:order val="5"/>
          <c:tx>
            <c:strRef>
              <c:f>CONSOLIDADO!$A$41</c:f>
              <c:strCache>
                <c:ptCount val="1"/>
                <c:pt idx="0">
                  <c:v>Mas de 1 dìa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CONSOLIDADO!$B$35:$D$35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CONSOLIDADO!$B$41:$D$41</c:f>
              <c:numCache>
                <c:formatCode>0%</c:formatCode>
                <c:ptCount val="3"/>
                <c:pt idx="0">
                  <c:v>0.03</c:v>
                </c:pt>
                <c:pt idx="1">
                  <c:v>0.4</c:v>
                </c:pt>
                <c:pt idx="2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3D6-4570-BE51-8C8D9C347FDE}"/>
            </c:ext>
          </c:extLst>
        </c:ser>
        <c:ser>
          <c:idx val="6"/>
          <c:order val="6"/>
          <c:tx>
            <c:strRef>
              <c:f>CONSOLIDADO!$A$42</c:f>
              <c:strCache>
                <c:ptCount val="1"/>
                <c:pt idx="0">
                  <c:v>No ha podido realizar el tramite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CONSOLIDADO!$B$35:$D$35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CONSOLIDADO!$B$42:$D$42</c:f>
              <c:numCache>
                <c:formatCode>0%</c:formatCode>
                <c:ptCount val="3"/>
                <c:pt idx="0">
                  <c:v>0.03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3D6-4570-BE51-8C8D9C347FD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269570160"/>
        <c:axId val="269570720"/>
      </c:barChart>
      <c:catAx>
        <c:axId val="269570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419"/>
          </a:p>
        </c:txPr>
        <c:crossAx val="269570720"/>
        <c:crosses val="autoZero"/>
        <c:auto val="1"/>
        <c:lblAlgn val="ctr"/>
        <c:lblOffset val="100"/>
        <c:noMultiLvlLbl val="0"/>
      </c:catAx>
      <c:valAx>
        <c:axId val="269570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269570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419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419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5. ¿Considera que el proceso se encuentra capacitado y esta dispuesto a prestar un buen servicio al ciudadano?</a:t>
            </a:r>
          </a:p>
        </c:rich>
      </c:tx>
      <c:layout>
        <c:manualLayout>
          <c:xMode val="edge"/>
          <c:yMode val="edge"/>
          <c:x val="0.20339515013222983"/>
          <c:y val="1.26929439757381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419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CONSOLIDADO!$A$49</c:f>
              <c:strCache>
                <c:ptCount val="1"/>
                <c:pt idx="0">
                  <c:v>SI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8.777495331340082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419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D64-4131-9C9C-06EDEC7EAEF7}"/>
                </c:ext>
              </c:extLst>
            </c:dLbl>
            <c:dLbl>
              <c:idx val="1"/>
              <c:layout>
                <c:manualLayout>
                  <c:x val="0"/>
                  <c:y val="6.436829909649392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419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64-4131-9C9C-06EDEC7EAEF7}"/>
                </c:ext>
              </c:extLst>
            </c:dLbl>
            <c:dLbl>
              <c:idx val="2"/>
              <c:layout>
                <c:manualLayout>
                  <c:x val="1.6213470380989745E-3"/>
                  <c:y val="3.803581310247368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419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D64-4131-9C9C-06EDEC7EAE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CONSOLIDADO!$B$48:$D$48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CONSOLIDADO!$B$49:$D$49</c:f>
              <c:numCache>
                <c:formatCode>0%</c:formatCode>
                <c:ptCount val="3"/>
                <c:pt idx="0">
                  <c:v>0.84</c:v>
                </c:pt>
                <c:pt idx="1">
                  <c:v>0.8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D64-4131-9C9C-06EDEC7EAEF7}"/>
            </c:ext>
          </c:extLst>
        </c:ser>
        <c:ser>
          <c:idx val="1"/>
          <c:order val="1"/>
          <c:tx>
            <c:strRef>
              <c:f>CONSOLIDADO!$A$50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242694076197919E-3"/>
                  <c:y val="6.43682990964939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D64-4131-9C9C-06EDEC7EAEF7}"/>
                </c:ext>
              </c:extLst>
            </c:dLbl>
            <c:dLbl>
              <c:idx val="1"/>
              <c:layout>
                <c:manualLayout>
                  <c:x val="0"/>
                  <c:y val="4.6813308433813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D64-4131-9C9C-06EDEC7EAEF7}"/>
                </c:ext>
              </c:extLst>
            </c:dLbl>
            <c:dLbl>
              <c:idx val="2"/>
              <c:layout>
                <c:manualLayout>
                  <c:x val="0"/>
                  <c:y val="0.102404112198967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D64-4131-9C9C-06EDEC7EAE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CONSOLIDADO!$B$48:$D$48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CONSOLIDADO!$B$50:$D$50</c:f>
              <c:numCache>
                <c:formatCode>0%</c:formatCode>
                <c:ptCount val="3"/>
                <c:pt idx="0">
                  <c:v>0.16</c:v>
                </c:pt>
                <c:pt idx="1">
                  <c:v>0.2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D64-4131-9C9C-06EDEC7EAEF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69573520"/>
        <c:axId val="269574080"/>
        <c:axId val="0"/>
      </c:bar3DChart>
      <c:catAx>
        <c:axId val="269573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419"/>
          </a:p>
        </c:txPr>
        <c:crossAx val="269574080"/>
        <c:crosses val="autoZero"/>
        <c:auto val="1"/>
        <c:lblAlgn val="ctr"/>
        <c:lblOffset val="100"/>
        <c:noMultiLvlLbl val="0"/>
      </c:catAx>
      <c:valAx>
        <c:axId val="269574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419"/>
          </a:p>
        </c:txPr>
        <c:crossAx val="269573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419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419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800" b="1" dirty="0">
                <a:effectLst/>
              </a:rPr>
              <a:t>6.¿ Considera que los horarios que maneja la ITTB son adecuados para la prestación de los servicios que brinda?</a:t>
            </a:r>
            <a:endParaRPr lang="es-ES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419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CONSOLIDADO!$A$54</c:f>
              <c:strCache>
                <c:ptCount val="1"/>
                <c:pt idx="0">
                  <c:v>SI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CONSOLIDADO!$B$53:$D$53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CONSOLIDADO!$B$54:$D$54</c:f>
              <c:numCache>
                <c:formatCode>0%</c:formatCode>
                <c:ptCount val="3"/>
                <c:pt idx="0">
                  <c:v>0.89</c:v>
                </c:pt>
                <c:pt idx="1">
                  <c:v>0.93</c:v>
                </c:pt>
                <c:pt idx="2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7B-4CF0-A711-4E8E8EE7274D}"/>
            </c:ext>
          </c:extLst>
        </c:ser>
        <c:ser>
          <c:idx val="1"/>
          <c:order val="1"/>
          <c:tx>
            <c:strRef>
              <c:f>CONSOLIDADO!$A$55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CONSOLIDADO!$B$53:$D$53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CONSOLIDADO!$B$55:$D$55</c:f>
              <c:numCache>
                <c:formatCode>0%</c:formatCode>
                <c:ptCount val="3"/>
                <c:pt idx="0">
                  <c:v>0.11</c:v>
                </c:pt>
                <c:pt idx="1">
                  <c:v>7.0000000000000007E-2</c:v>
                </c:pt>
                <c:pt idx="2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7B-4CF0-A711-4E8E8EE727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9578336"/>
        <c:axId val="319576656"/>
      </c:barChart>
      <c:catAx>
        <c:axId val="319578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419"/>
          </a:p>
        </c:txPr>
        <c:crossAx val="319576656"/>
        <c:crosses val="autoZero"/>
        <c:auto val="1"/>
        <c:lblAlgn val="ctr"/>
        <c:lblOffset val="100"/>
        <c:noMultiLvlLbl val="0"/>
      </c:catAx>
      <c:valAx>
        <c:axId val="319576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319578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419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419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7.Califique los siguientes factores durante la atención (Aspecto de Instalación, Comodidad, orden  y limpieza)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419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CONSOLIDADO!$A$60</c:f>
              <c:strCache>
                <c:ptCount val="1"/>
                <c:pt idx="0">
                  <c:v>Excelente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419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CONSOLIDADO!$B$59:$D$59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CONSOLIDADO!$B$60:$D$60</c:f>
              <c:numCache>
                <c:formatCode>0%</c:formatCode>
                <c:ptCount val="3"/>
                <c:pt idx="0">
                  <c:v>0.46</c:v>
                </c:pt>
                <c:pt idx="1">
                  <c:v>0.2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51-4CA3-A292-5F857421CA95}"/>
            </c:ext>
          </c:extLst>
        </c:ser>
        <c:ser>
          <c:idx val="1"/>
          <c:order val="1"/>
          <c:tx>
            <c:strRef>
              <c:f>CONSOLIDADO!$A$61</c:f>
              <c:strCache>
                <c:ptCount val="1"/>
                <c:pt idx="0">
                  <c:v>Bueno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419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CONSOLIDADO!$B$59:$D$59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CONSOLIDADO!$B$61:$D$61</c:f>
              <c:numCache>
                <c:formatCode>0%</c:formatCode>
                <c:ptCount val="3"/>
                <c:pt idx="0">
                  <c:v>0.32</c:v>
                </c:pt>
                <c:pt idx="1">
                  <c:v>0.13</c:v>
                </c:pt>
                <c:pt idx="2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51-4CA3-A292-5F857421CA95}"/>
            </c:ext>
          </c:extLst>
        </c:ser>
        <c:ser>
          <c:idx val="2"/>
          <c:order val="2"/>
          <c:tx>
            <c:strRef>
              <c:f>CONSOLIDADO!$A$62</c:f>
              <c:strCache>
                <c:ptCount val="1"/>
                <c:pt idx="0">
                  <c:v>Aceptable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419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CONSOLIDADO!$B$59:$D$59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CONSOLIDADO!$B$62:$D$62</c:f>
              <c:numCache>
                <c:formatCode>0%</c:formatCode>
                <c:ptCount val="3"/>
                <c:pt idx="0">
                  <c:v>0.11</c:v>
                </c:pt>
                <c:pt idx="1">
                  <c:v>0.53</c:v>
                </c:pt>
                <c:pt idx="2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51-4CA3-A292-5F857421CA95}"/>
            </c:ext>
          </c:extLst>
        </c:ser>
        <c:ser>
          <c:idx val="3"/>
          <c:order val="3"/>
          <c:tx>
            <c:strRef>
              <c:f>CONSOLIDADO!$A$63</c:f>
              <c:strCache>
                <c:ptCount val="1"/>
                <c:pt idx="0">
                  <c:v>Deficiente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419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CONSOLIDADO!$B$59:$D$59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CONSOLIDADO!$B$63:$D$63</c:f>
              <c:numCache>
                <c:formatCode>0%</c:formatCode>
                <c:ptCount val="3"/>
                <c:pt idx="0">
                  <c:v>0.11</c:v>
                </c:pt>
                <c:pt idx="1">
                  <c:v>0.13</c:v>
                </c:pt>
                <c:pt idx="2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251-4CA3-A292-5F857421CA9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69578000"/>
        <c:axId val="269578560"/>
      </c:barChart>
      <c:catAx>
        <c:axId val="269578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269578560"/>
        <c:crosses val="autoZero"/>
        <c:auto val="1"/>
        <c:lblAlgn val="ctr"/>
        <c:lblOffset val="100"/>
        <c:noMultiLvlLbl val="0"/>
      </c:catAx>
      <c:valAx>
        <c:axId val="269578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419"/>
          </a:p>
        </c:txPr>
        <c:crossAx val="269578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419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419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7.1 Continuación ( Suficiencia de ventanillas/módulos de atención</a:t>
            </a:r>
            <a:r>
              <a:rPr lang="es-ES" dirty="0"/>
              <a:t>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419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CONSOLIDADO!$A$69</c:f>
              <c:strCache>
                <c:ptCount val="1"/>
                <c:pt idx="0">
                  <c:v>Excelente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419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CONSOLIDADO!$B$68:$D$68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CONSOLIDADO!$B$69:$D$69</c:f>
              <c:numCache>
                <c:formatCode>0%</c:formatCode>
                <c:ptCount val="3"/>
                <c:pt idx="0">
                  <c:v>0.38</c:v>
                </c:pt>
                <c:pt idx="1">
                  <c:v>0.2</c:v>
                </c:pt>
                <c:pt idx="2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61-482A-B7B4-0BA606EA1BD2}"/>
            </c:ext>
          </c:extLst>
        </c:ser>
        <c:ser>
          <c:idx val="1"/>
          <c:order val="1"/>
          <c:tx>
            <c:strRef>
              <c:f>CONSOLIDADO!$A$70</c:f>
              <c:strCache>
                <c:ptCount val="1"/>
                <c:pt idx="0">
                  <c:v>Bueno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419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CONSOLIDADO!$B$68:$D$68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CONSOLIDADO!$B$70:$D$70</c:f>
              <c:numCache>
                <c:formatCode>0%</c:formatCode>
                <c:ptCount val="3"/>
                <c:pt idx="0">
                  <c:v>0.35</c:v>
                </c:pt>
                <c:pt idx="1">
                  <c:v>0.2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61-482A-B7B4-0BA606EA1BD2}"/>
            </c:ext>
          </c:extLst>
        </c:ser>
        <c:ser>
          <c:idx val="2"/>
          <c:order val="2"/>
          <c:tx>
            <c:strRef>
              <c:f>CONSOLIDADO!$A$71</c:f>
              <c:strCache>
                <c:ptCount val="1"/>
                <c:pt idx="0">
                  <c:v>Aceptable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419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CONSOLIDADO!$B$68:$D$68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CONSOLIDADO!$B$71:$D$71</c:f>
              <c:numCache>
                <c:formatCode>0%</c:formatCode>
                <c:ptCount val="3"/>
                <c:pt idx="0">
                  <c:v>0.14000000000000001</c:v>
                </c:pt>
                <c:pt idx="1">
                  <c:v>0.6</c:v>
                </c:pt>
                <c:pt idx="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61-482A-B7B4-0BA606EA1BD2}"/>
            </c:ext>
          </c:extLst>
        </c:ser>
        <c:ser>
          <c:idx val="3"/>
          <c:order val="3"/>
          <c:tx>
            <c:strRef>
              <c:f>CONSOLIDADO!$A$72</c:f>
              <c:strCache>
                <c:ptCount val="1"/>
                <c:pt idx="0">
                  <c:v>Deficiente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419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0661-482A-B7B4-0BA606EA1B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>
                        <a:lumMod val="9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419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CONSOLIDADO!$B$68:$D$68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CONSOLIDADO!$B$72:$D$72</c:f>
              <c:numCache>
                <c:formatCode>0%</c:formatCode>
                <c:ptCount val="3"/>
                <c:pt idx="0">
                  <c:v>0.14000000000000001</c:v>
                </c:pt>
                <c:pt idx="1">
                  <c:v>0</c:v>
                </c:pt>
                <c:pt idx="2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661-482A-B7B4-0BA606EA1BD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69991232"/>
        <c:axId val="269991792"/>
      </c:barChart>
      <c:catAx>
        <c:axId val="26999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419"/>
          </a:p>
        </c:txPr>
        <c:crossAx val="269991792"/>
        <c:crosses val="autoZero"/>
        <c:auto val="1"/>
        <c:lblAlgn val="ctr"/>
        <c:lblOffset val="100"/>
        <c:noMultiLvlLbl val="0"/>
      </c:catAx>
      <c:valAx>
        <c:axId val="269991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419"/>
          </a:p>
        </c:txPr>
        <c:crossAx val="269991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419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419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8.Seleccione la casilla que corresponde a su nivel de Satisfacción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419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CONSOLIDADO!$A$77</c:f>
              <c:strCache>
                <c:ptCount val="1"/>
                <c:pt idx="0">
                  <c:v>Excelente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CONSOLIDADO!$B$76:$D$76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CONSOLIDADO!$B$77:$D$77</c:f>
              <c:numCache>
                <c:formatCode>0%</c:formatCode>
                <c:ptCount val="3"/>
                <c:pt idx="0">
                  <c:v>0.3</c:v>
                </c:pt>
                <c:pt idx="1">
                  <c:v>0.13</c:v>
                </c:pt>
                <c:pt idx="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50-4A17-8F8E-7D107645C267}"/>
            </c:ext>
          </c:extLst>
        </c:ser>
        <c:ser>
          <c:idx val="1"/>
          <c:order val="1"/>
          <c:tx>
            <c:strRef>
              <c:f>CONSOLIDADO!$A$78</c:f>
              <c:strCache>
                <c:ptCount val="1"/>
                <c:pt idx="0">
                  <c:v>Bueno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419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CONSOLIDADO!$B$76:$D$76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CONSOLIDADO!$B$78:$D$78</c:f>
              <c:numCache>
                <c:formatCode>0%</c:formatCode>
                <c:ptCount val="3"/>
                <c:pt idx="0">
                  <c:v>0.43</c:v>
                </c:pt>
                <c:pt idx="1">
                  <c:v>0.33</c:v>
                </c:pt>
                <c:pt idx="2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50-4A17-8F8E-7D107645C267}"/>
            </c:ext>
          </c:extLst>
        </c:ser>
        <c:ser>
          <c:idx val="2"/>
          <c:order val="2"/>
          <c:tx>
            <c:strRef>
              <c:f>CONSOLIDADO!$A$79</c:f>
              <c:strCache>
                <c:ptCount val="1"/>
                <c:pt idx="0">
                  <c:v>Aceptable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CONSOLIDADO!$B$76:$D$76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CONSOLIDADO!$B$79:$D$79</c:f>
              <c:numCache>
                <c:formatCode>0%</c:formatCode>
                <c:ptCount val="3"/>
                <c:pt idx="0">
                  <c:v>0.16</c:v>
                </c:pt>
                <c:pt idx="1">
                  <c:v>0.47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150-4A17-8F8E-7D107645C267}"/>
            </c:ext>
          </c:extLst>
        </c:ser>
        <c:ser>
          <c:idx val="3"/>
          <c:order val="3"/>
          <c:tx>
            <c:strRef>
              <c:f>CONSOLIDADO!$A$80</c:f>
              <c:strCache>
                <c:ptCount val="1"/>
                <c:pt idx="0">
                  <c:v>Deficiente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CONSOLIDADO!$B$76:$D$76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CONSOLIDADO!$B$80:$D$80</c:f>
              <c:numCache>
                <c:formatCode>0%</c:formatCode>
                <c:ptCount val="3"/>
                <c:pt idx="0">
                  <c:v>0.11</c:v>
                </c:pt>
                <c:pt idx="1">
                  <c:v>7.0000000000000007E-2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150-4A17-8F8E-7D107645C26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69995712"/>
        <c:axId val="269996272"/>
      </c:barChart>
      <c:catAx>
        <c:axId val="269995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419"/>
          </a:p>
        </c:txPr>
        <c:crossAx val="269996272"/>
        <c:crosses val="autoZero"/>
        <c:auto val="1"/>
        <c:lblAlgn val="ctr"/>
        <c:lblOffset val="100"/>
        <c:noMultiLvlLbl val="0"/>
      </c:catAx>
      <c:valAx>
        <c:axId val="269996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419"/>
          </a:p>
        </c:txPr>
        <c:crossAx val="269995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419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419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6387C-2947-4243-9B7E-BD3D5D42D487}" type="datetimeFigureOut">
              <a:rPr lang="es-CO" smtClean="0"/>
              <a:t>8/02/2024</a:t>
            </a:fld>
            <a:endParaRPr lang="es-CO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146380-1451-4BB8-BE92-30CF17F7AC60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42152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B872F8-12D8-4D51-B46F-93CC23DEED4F}" type="slidenum">
              <a:rPr kumimoji="0" lang="es-C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7506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609D6A-EC60-4E2C-A449-9A203E3103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5C380F8-3032-47AB-B0DE-FEE46F8DEA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FE493D-E1E6-45C9-9CD8-1ADDA7606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20B0-523D-4C87-845F-9103362E052D}" type="datetimeFigureOut">
              <a:rPr lang="es-CO" smtClean="0"/>
              <a:t>8/02/2024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6080B6-86F8-4ED1-B87E-61FA70AE5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AE2E2D-2F74-432C-8743-2859A9082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7670-CC00-4AB0-969C-F62961A508D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3931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68F5B6-C997-4446-A676-2D56BCB44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6A5DF7B-BDAA-4ED6-956E-D77C8FD97E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D9BB5C-35E0-4F63-84F7-A04629CCA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20B0-523D-4C87-845F-9103362E052D}" type="datetimeFigureOut">
              <a:rPr lang="es-CO" smtClean="0"/>
              <a:t>8/02/2024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94F2A2-2FDD-45BA-888A-AE3E3C5DF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A3E1D4-6E8F-4A48-A45B-044EBF0D4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7670-CC00-4AB0-969C-F62961A508D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917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2EF6A8C-6B33-4DEA-ACEF-BCF91084C7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2280C4-8F83-4E70-898B-35AB246A5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94A0B6-932D-437E-930A-229317BAA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20B0-523D-4C87-845F-9103362E052D}" type="datetimeFigureOut">
              <a:rPr lang="es-CO" smtClean="0"/>
              <a:t>8/02/2024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5ADD58-3E96-4A6E-BDA6-75231C0C5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5FC6A5-2871-4476-9978-A2950F813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7670-CC00-4AB0-969C-F62961A508D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83335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601172-D335-4B95-8C2F-8D8287AB5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33F0D3-2888-4F66-8007-F1BFABE9E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DF8C77-E538-425D-85FD-94A10E590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20B0-523D-4C87-845F-9103362E052D}" type="datetimeFigureOut">
              <a:rPr lang="es-CO" smtClean="0"/>
              <a:t>8/02/2024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946A0B-BC42-407C-AB74-7C2BD28DE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10C4DB-08CC-41BF-8DAA-5B55F9C8D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7670-CC00-4AB0-969C-F62961A508D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52814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5FC761-6FF4-4403-B093-48A0DF100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DD924CD-95E2-4A45-B1CA-D75C29D67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53020C-7ADA-4809-AAC0-A572BF5B5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20B0-523D-4C87-845F-9103362E052D}" type="datetimeFigureOut">
              <a:rPr lang="es-CO" smtClean="0"/>
              <a:t>8/02/2024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E198DE-83CC-41A6-816A-AA145D4E4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ADE7E6-B115-4382-A27D-3AA302265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7670-CC00-4AB0-969C-F62961A508D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02959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A91BC-CE64-4D0C-B937-4BDB0F345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8D5CF5-B7C4-4C29-8824-9889ED14D7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EA85B9F-D537-4092-AB95-FE951B354A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709123-D582-4785-AB1D-43B499A53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20B0-523D-4C87-845F-9103362E052D}" type="datetimeFigureOut">
              <a:rPr lang="es-CO" smtClean="0"/>
              <a:t>8/02/2024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E17BE8-7680-4034-9F22-A686E7537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BEB9A76-29BA-491C-8278-32E64F6C1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7670-CC00-4AB0-969C-F62961A508D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15581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4C6A03-6F2B-4E80-9787-146F79D06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7A8EC24-6171-4504-9774-9DEB47097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616DE57-06F9-4AC5-BD6E-EE0CBFA07F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038EF77-319E-4AD0-A5E0-5B193FE3FD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F7EAD14-54FD-4B8F-8374-8EB82FE564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C079537-6B20-4DCF-A98C-A040312F6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20B0-523D-4C87-845F-9103362E052D}" type="datetimeFigureOut">
              <a:rPr lang="es-CO" smtClean="0"/>
              <a:t>8/02/2024</a:t>
            </a:fld>
            <a:endParaRPr lang="es-CO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432E659-F7F8-4AAD-9F25-FC784C618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0EB3225-61FA-4118-8A18-202F9C6E1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7670-CC00-4AB0-969C-F62961A508D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80630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1AE414-6C68-430C-B8A1-0103EC974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FE1CCDA-3F52-440E-8EE5-CEE0F6A34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20B0-523D-4C87-845F-9103362E052D}" type="datetimeFigureOut">
              <a:rPr lang="es-CO" smtClean="0"/>
              <a:t>8/02/2024</a:t>
            </a:fld>
            <a:endParaRPr lang="es-CO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CBC26C2-A2F4-4032-BFAE-9B22D2C8B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2E143E4-742B-4B3B-9A20-5019D071C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7670-CC00-4AB0-969C-F62961A508D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4042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5CC46F7-C57C-4A34-AF89-EFFC948B0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20B0-523D-4C87-845F-9103362E052D}" type="datetimeFigureOut">
              <a:rPr lang="es-CO" smtClean="0"/>
              <a:t>8/02/2024</a:t>
            </a:fld>
            <a:endParaRPr lang="es-CO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12188A7-C2D1-4C8D-8E47-A7047DAF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13991F7-5AEB-4520-A39C-DDC3AFB4B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7670-CC00-4AB0-969C-F62961A508D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89126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25739E-7EC9-44A9-9F2E-46C37EAAA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3FA2C2-F687-4AA6-95C0-60E58095A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4E812C1-BED8-4B53-A27B-F344AC8901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937DEF2-43B0-485E-861B-BC3DF7292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20B0-523D-4C87-845F-9103362E052D}" type="datetimeFigureOut">
              <a:rPr lang="es-CO" smtClean="0"/>
              <a:t>8/02/2024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8238B2-DF22-4444-9512-AD1198D99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632CB48-7A46-4C4D-844A-22C93A3B6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7670-CC00-4AB0-969C-F62961A508D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72707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064C88-59D6-4B3D-9188-08996FEDB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06F3CC3-1703-44D7-9626-EA94E12F05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3B31BAF-CECC-4922-9A81-AAA7B2E47E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4528620-C51C-4E98-9B12-F12C4CED8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20B0-523D-4C87-845F-9103362E052D}" type="datetimeFigureOut">
              <a:rPr lang="es-CO" smtClean="0"/>
              <a:t>8/02/2024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74E19F3-E711-4B05-96B2-FA0C9A5AF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333EB7A-4CF6-4B96-B04D-A8996DBD6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7670-CC00-4AB0-969C-F62961A508D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54478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E1B777D-9E9D-472E-890B-815F6D823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BB4278-A62F-4390-8345-BA07FC016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6E4325-A42F-438D-AFFC-962C011AAC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920B0-523D-4C87-845F-9103362E052D}" type="datetimeFigureOut">
              <a:rPr lang="es-CO" smtClean="0"/>
              <a:t>8/02/2024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AC4A3A-5DC3-4609-A846-5571E29A0A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AC37A0-5662-4334-84EE-4091068024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47670-CC00-4AB0-969C-F62961A508D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36310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CA06A74F-E040-43BA-8B49-6D5108D078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2730"/>
            <a:ext cx="12191999" cy="6858001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864FC5C3-182F-47D9-9D0B-B4E266225B0D}"/>
              </a:ext>
            </a:extLst>
          </p:cNvPr>
          <p:cNvSpPr txBox="1">
            <a:spLocks/>
          </p:cNvSpPr>
          <p:nvPr/>
        </p:nvSpPr>
        <p:spPr>
          <a:xfrm>
            <a:off x="119743" y="118723"/>
            <a:ext cx="12192000" cy="6858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endParaRPr lang="es-ES" sz="3200" b="1" dirty="0">
              <a:solidFill>
                <a:schemeClr val="accent1">
                  <a:lumMod val="75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>
              <a:defRPr/>
            </a:pPr>
            <a:endParaRPr lang="es-ES" sz="3200" b="1" dirty="0">
              <a:solidFill>
                <a:schemeClr val="accent1">
                  <a:lumMod val="75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>
              <a:defRPr/>
            </a:pPr>
            <a:r>
              <a:rPr lang="es-ES" sz="32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INSPECCIÓN DE TRANSITO Y TRANSPORTE </a:t>
            </a:r>
          </a:p>
          <a:p>
            <a:pPr lvl="0" algn="ctr">
              <a:defRPr/>
            </a:pPr>
            <a:r>
              <a:rPr lang="es-ES" sz="32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DE BARRANCABERMEJA</a:t>
            </a:r>
          </a:p>
          <a:p>
            <a:pPr lvl="0" algn="ctr">
              <a:defRPr/>
            </a:pPr>
            <a:endParaRPr lang="es-ES" sz="3200" b="1" dirty="0">
              <a:solidFill>
                <a:schemeClr val="accent1">
                  <a:lumMod val="75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>
              <a:defRPr/>
            </a:pPr>
            <a:endParaRPr lang="es-ES" sz="3200" b="1" dirty="0">
              <a:solidFill>
                <a:schemeClr val="accent1">
                  <a:lumMod val="75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>
              <a:defRPr/>
            </a:pPr>
            <a:endParaRPr lang="es-ES" sz="3200" b="1" dirty="0">
              <a:solidFill>
                <a:schemeClr val="accent1">
                  <a:lumMod val="75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es-ES" sz="3200" b="1" i="1" dirty="0">
                <a:solidFill>
                  <a:schemeClr val="accent1">
                    <a:lumMod val="75000"/>
                  </a:schemeClr>
                </a:solidFill>
                <a:latin typeface="+mn-lt"/>
                <a:ea typeface="Tahoma"/>
                <a:cs typeface="Tahoma"/>
              </a:rPr>
              <a:t>ENCUESTA DE PERCEPCION EN LA ATENCION AL USUARIO</a:t>
            </a:r>
            <a:endParaRPr lang="es-ES" sz="3200" b="1" dirty="0">
              <a:solidFill>
                <a:schemeClr val="accent1">
                  <a:lumMod val="75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>
              <a:defRPr/>
            </a:pPr>
            <a:endParaRPr lang="es-ES" sz="3200" b="1" dirty="0">
              <a:solidFill>
                <a:schemeClr val="accent1">
                  <a:lumMod val="75000"/>
                </a:schemeClr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es-ES" sz="2800" b="1" dirty="0">
                <a:solidFill>
                  <a:schemeClr val="accent1">
                    <a:lumMod val="75000"/>
                  </a:schemeClr>
                </a:solidFill>
                <a:latin typeface="+mn-lt"/>
                <a:ea typeface="Tahoma"/>
                <a:cs typeface="Tahoma"/>
              </a:rPr>
              <a:t>TRIMESTRE ABRIL-JUNIO 2023</a:t>
            </a:r>
          </a:p>
          <a:p>
            <a:pPr algn="ctr">
              <a:defRPr/>
            </a:pPr>
            <a:endParaRPr lang="es-ES" sz="2800" b="1" dirty="0">
              <a:solidFill>
                <a:schemeClr val="accent1">
                  <a:lumMod val="75000"/>
                </a:schemeClr>
              </a:solidFill>
              <a:latin typeface="+mn-lt"/>
              <a:ea typeface="Tahoma"/>
              <a:cs typeface="Tahoma"/>
            </a:endParaRPr>
          </a:p>
          <a:p>
            <a:pPr algn="ctr">
              <a:defRPr/>
            </a:pPr>
            <a:endParaRPr lang="es-ES" sz="2800" b="1" dirty="0">
              <a:solidFill>
                <a:schemeClr val="accent1">
                  <a:lumMod val="75000"/>
                </a:schemeClr>
              </a:solidFill>
              <a:latin typeface="+mn-lt"/>
              <a:ea typeface="Tahoma"/>
              <a:cs typeface="Tahoma"/>
            </a:endParaRPr>
          </a:p>
          <a:p>
            <a:pPr lvl="0" algn="ctr">
              <a:defRPr/>
            </a:pPr>
            <a:endParaRPr lang="es-ES" sz="3200" b="1" dirty="0">
              <a:solidFill>
                <a:srgbClr val="0070C0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D4332FC-6A45-98C9-7D84-EA28E486D3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0" y="-40771"/>
            <a:ext cx="2852605" cy="112185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95504096-1DC7-DA82-86C7-DC00A00D792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5157" t="26102" r="68544"/>
          <a:stretch/>
        </p:blipFill>
        <p:spPr>
          <a:xfrm>
            <a:off x="7754730" y="17509"/>
            <a:ext cx="1021339" cy="1000913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CA0D7DB5-B068-4190-AC10-982B6917536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708" y="2102861"/>
            <a:ext cx="676748" cy="63932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7C69C01C-DF6D-4076-95BB-354D42C10BA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7905" y="5029199"/>
            <a:ext cx="536686" cy="546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666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162429"/>
            <a:ext cx="2852605" cy="1121858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D96AFCFA-3A05-417C-B18F-966E8B763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313" y="12809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775F652-4D65-4BED-8FAC-46CD200A4A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57" t="26102" r="68544"/>
          <a:stretch/>
        </p:blipFill>
        <p:spPr>
          <a:xfrm>
            <a:off x="8046830" y="271509"/>
            <a:ext cx="1021339" cy="1000913"/>
          </a:xfrm>
          <a:prstGeom prst="rect">
            <a:avLst/>
          </a:prstGeom>
        </p:spPr>
      </p:pic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6028317"/>
              </p:ext>
            </p:extLst>
          </p:nvPr>
        </p:nvGraphicFramePr>
        <p:xfrm>
          <a:off x="1585732" y="1377387"/>
          <a:ext cx="9074552" cy="5370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51750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162429"/>
            <a:ext cx="2852605" cy="1121858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D96AFCFA-3A05-417C-B18F-966E8B763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313" y="12809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775F652-4D65-4BED-8FAC-46CD200A4A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57" t="26102" r="68544"/>
          <a:stretch/>
        </p:blipFill>
        <p:spPr>
          <a:xfrm>
            <a:off x="8046830" y="271509"/>
            <a:ext cx="1021339" cy="1000913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250066" y="771965"/>
            <a:ext cx="70142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9¿Que recomendación le haría a la ITTB para mejorar la calidad de la prestación de servicio?</a:t>
            </a:r>
            <a:endParaRPr lang="es-E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992861"/>
              </p:ext>
            </p:extLst>
          </p:nvPr>
        </p:nvGraphicFramePr>
        <p:xfrm>
          <a:off x="2346591" y="1616981"/>
          <a:ext cx="6621139" cy="52061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1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99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013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85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Mejorar el tiempo de entrega de los vehículos de parqueaderos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8566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13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85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Mejorar la atención al usuario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8566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13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85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localidad es muy pequeña 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8566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13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85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Mejorar la atención mediante capacitación para el funcionario que está a la entrada 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8566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13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85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 haya mas orden 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8566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13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85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Puntualidad  de los funcionarios para prestar los servicios 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8566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13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85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Mejorar sistema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8566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8985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85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Mejor el rendimiento del sistema, además de crear una mejor atención para las personas con discapacidad 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8566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13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85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Implementar más ventanilla de atención, ampliar las instalaciones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8566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13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85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funcionario para las tarjetas para pases y otra para matrículas 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8566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13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85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Mejorar la atención del funcionario Edgar Ortiz 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8566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13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85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Mejorar las aglomeraciones del personal que ingresa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8566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013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85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Incluir un punto de pago en la institución 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8566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941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85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Implementar nuevas tecnologías, punto de pago dentro de la institución, mejorar la atención al cliente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8566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013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85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Mejorar las instalaciones, un punto de pago dentro de las instalaciones 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8566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013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85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Punto de pago dentro de la institución 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8566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013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85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Más ventanillas, personal para orientar a donde debe acudir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8566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013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85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Capacitar al personal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8566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013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85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Mejoren el proceso de licencias y los funcionarios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8566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013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85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Reestructurar el sistema de atención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8566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013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85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Establecer un punto de información 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8566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0013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85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localidad es muy pequeña Para la cantidad de habitantes que tiene Barrancabermeja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8566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0013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85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Mejorar la atención mediante capacitación para el funcionario que está a la entrada 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8566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0013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856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soporte de sistema más robusto que garantice estar en línea y a velocidad de punta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8566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329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890178"/>
              </p:ext>
            </p:extLst>
          </p:nvPr>
        </p:nvGraphicFramePr>
        <p:xfrm>
          <a:off x="2231572" y="849087"/>
          <a:ext cx="7151914" cy="52904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4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7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153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2" marR="9522" marT="95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Organización 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2" marR="9522" marT="9522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53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2" marR="9522" marT="95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Más ventanillas, personal para orientar a donde debe acudir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2" marR="9522" marT="9522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53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2" marR="9522" marT="95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Mejorar la organización de los turnos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2" marR="9522" marT="9522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05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2" marR="9522" marT="95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Hacer una licencia tarda mas de un día, lo envían para un lado y otro , no hay en la transito un banco para cancelar las facturas y no tienen un punto de pago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2" marR="9522" marT="9522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153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2" marR="9522" marT="95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Reestructurar el sistema de atención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2" marR="9522" marT="9522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53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2" marR="9522" marT="95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Los funcionarios llegan tarde a trabajar 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2" marR="9522" marT="9522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153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2" marR="9522" marT="95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Establecer un punto de información 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2" marR="9522" marT="9522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153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2" marR="9522" marT="95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sede mas amplia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2" marR="9522" marT="9522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05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2" marR="9522" marT="95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Hay muy pocas ventanillas para la cantidad de personas que vienen a tramitar la licencia, se aglomeran todas las personas 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2" marR="9522" marT="9522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153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2" marR="9522" marT="95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Deben cambiar el personal que sea respetuoso amable correcto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2" marR="9522" marT="9522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153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2" marR="9522" marT="95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Contraten personas mas idóneas, que atiendan bien al publico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2" marR="9522" marT="9522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7143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2" marR="9522" marT="95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ciudadano de a pie hace fila por horas, mientras una mafia le asignan turnos,. Uno puede ser el primero de la fila y le entregan el turno 50...ósea, fraude de los funcionarios 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2" marR="9522" marT="9522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153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2" marR="9522" marT="95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Mejorar instalaciones 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2" marR="9522" marT="9522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5148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2" marR="9522" marT="95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encargado de la puerta </a:t>
                      </a:r>
                      <a:r>
                        <a:rPr lang="es-ES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Yesi</a:t>
                      </a:r>
                      <a:r>
                        <a:rPr lang="es-E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es una persona muy grosera no merece ese puesto y sino mandarlo a recursos humanos 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2" marR="9522" marT="9522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153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2" marR="9522" marT="95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Actualicen el sistema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2" marR="9522" marT="9522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153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2" marR="9522" marT="95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sabe uno donde orientarse, una ventanilla de orientación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2" marR="9522" marT="9522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153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2" marR="9522" marT="95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personal que atiende es muy grosero, deben cambiarlos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2" marR="9522" marT="9522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153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2" marR="9522" marT="952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Amplíen la Transito 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2" marR="9522" marT="9522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3998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162429"/>
            <a:ext cx="2852605" cy="1121858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D96AFCFA-3A05-417C-B18F-966E8B763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313" y="12809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775F652-4D65-4BED-8FAC-46CD200A4A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57" t="26102" r="68544"/>
          <a:stretch/>
        </p:blipFill>
        <p:spPr>
          <a:xfrm>
            <a:off x="8046830" y="271509"/>
            <a:ext cx="1021339" cy="1000913"/>
          </a:xfrm>
          <a:prstGeom prst="rect">
            <a:avLst/>
          </a:prstGeom>
        </p:spPr>
      </p:pic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9425180"/>
              </p:ext>
            </p:extLst>
          </p:nvPr>
        </p:nvGraphicFramePr>
        <p:xfrm>
          <a:off x="1828801" y="1134320"/>
          <a:ext cx="8934680" cy="4495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19564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162429"/>
            <a:ext cx="2852605" cy="1121858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D96AFCFA-3A05-417C-B18F-966E8B763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313" y="12809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775F652-4D65-4BED-8FAC-46CD200A4A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57" t="26102" r="68544"/>
          <a:stretch/>
        </p:blipFill>
        <p:spPr>
          <a:xfrm>
            <a:off x="8046830" y="271509"/>
            <a:ext cx="1021339" cy="1000913"/>
          </a:xfrm>
          <a:prstGeom prst="rect">
            <a:avLst/>
          </a:prstGeom>
        </p:spPr>
      </p:pic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6432259"/>
              </p:ext>
            </p:extLst>
          </p:nvPr>
        </p:nvGraphicFramePr>
        <p:xfrm>
          <a:off x="2093205" y="1280968"/>
          <a:ext cx="7467483" cy="4811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2748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CA06A74F-E040-43BA-8B49-6D5108D078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2730"/>
            <a:ext cx="12191999" cy="6858001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7C69C01C-DF6D-4076-95BB-354D42C10B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3481" y="2450962"/>
            <a:ext cx="1042771" cy="1061769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CA0D7DB5-B068-4190-AC10-982B6917536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394" y="2769326"/>
            <a:ext cx="961012" cy="907863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3309266" y="2450962"/>
            <a:ext cx="491512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8000" b="1" u="sng" dirty="0">
                <a:solidFill>
                  <a:schemeClr val="bg2">
                    <a:lumMod val="10000"/>
                  </a:schemeClr>
                </a:solidFill>
                <a:latin typeface="Paloseco Medium"/>
              </a:rPr>
              <a:t>GRACIAS</a:t>
            </a:r>
            <a:endParaRPr lang="es-CO" sz="8000" u="sng" dirty="0">
              <a:solidFill>
                <a:schemeClr val="bg2">
                  <a:lumMod val="10000"/>
                </a:schemeClr>
              </a:solidFill>
              <a:latin typeface="Paloseco Medium"/>
            </a:endParaRPr>
          </a:p>
        </p:txBody>
      </p:sp>
    </p:spTree>
    <p:extLst>
      <p:ext uri="{BB962C8B-B14F-4D97-AF65-F5344CB8AC3E}">
        <p14:creationId xmlns:p14="http://schemas.microsoft.com/office/powerpoint/2010/main" val="2747203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162429"/>
            <a:ext cx="2852605" cy="1121858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D96AFCFA-3A05-417C-B18F-966E8B763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313" y="12809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775F652-4D65-4BED-8FAC-46CD200A4A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57" t="26102" r="68544"/>
          <a:stretch/>
        </p:blipFill>
        <p:spPr>
          <a:xfrm>
            <a:off x="8046830" y="271509"/>
            <a:ext cx="1021339" cy="1000913"/>
          </a:xfrm>
          <a:prstGeom prst="rect">
            <a:avLst/>
          </a:prstGeom>
        </p:spPr>
      </p:pic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2438526"/>
              </p:ext>
            </p:extLst>
          </p:nvPr>
        </p:nvGraphicFramePr>
        <p:xfrm>
          <a:off x="705080" y="1178805"/>
          <a:ext cx="10069415" cy="5442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2233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162429"/>
            <a:ext cx="2852605" cy="1121858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D96AFCFA-3A05-417C-B18F-966E8B763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313" y="12809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775F652-4D65-4BED-8FAC-46CD200A4A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57" t="26102" r="68544"/>
          <a:stretch/>
        </p:blipFill>
        <p:spPr>
          <a:xfrm>
            <a:off x="8046830" y="271509"/>
            <a:ext cx="1021339" cy="1000913"/>
          </a:xfrm>
          <a:prstGeom prst="rect">
            <a:avLst/>
          </a:prstGeom>
        </p:spPr>
      </p:pic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6470187"/>
              </p:ext>
            </p:extLst>
          </p:nvPr>
        </p:nvGraphicFramePr>
        <p:xfrm>
          <a:off x="2060153" y="1435261"/>
          <a:ext cx="7975097" cy="4910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50455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162429"/>
            <a:ext cx="2852605" cy="1121858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D96AFCFA-3A05-417C-B18F-966E8B763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313" y="12809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775F652-4D65-4BED-8FAC-46CD200A4A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57" t="26102" r="68544"/>
          <a:stretch/>
        </p:blipFill>
        <p:spPr>
          <a:xfrm>
            <a:off x="8046830" y="271509"/>
            <a:ext cx="1021339" cy="1000913"/>
          </a:xfrm>
          <a:prstGeom prst="rect">
            <a:avLst/>
          </a:prstGeom>
        </p:spPr>
      </p:pic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2460148"/>
              </p:ext>
            </p:extLst>
          </p:nvPr>
        </p:nvGraphicFramePr>
        <p:xfrm>
          <a:off x="2016087" y="1553378"/>
          <a:ext cx="8405870" cy="4439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47177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162429"/>
            <a:ext cx="2852605" cy="1121858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D96AFCFA-3A05-417C-B18F-966E8B763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313" y="12809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775F652-4D65-4BED-8FAC-46CD200A4A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57" t="26102" r="68544"/>
          <a:stretch/>
        </p:blipFill>
        <p:spPr>
          <a:xfrm>
            <a:off x="8046830" y="271509"/>
            <a:ext cx="1021339" cy="1000913"/>
          </a:xfrm>
          <a:prstGeom prst="rect">
            <a:avLst/>
          </a:prstGeom>
        </p:spPr>
      </p:pic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4200396"/>
              </p:ext>
            </p:extLst>
          </p:nvPr>
        </p:nvGraphicFramePr>
        <p:xfrm>
          <a:off x="1575412" y="1280967"/>
          <a:ext cx="8350786" cy="4932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91064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162429"/>
            <a:ext cx="2852605" cy="1121858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D96AFCFA-3A05-417C-B18F-966E8B763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313" y="12809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775F652-4D65-4BED-8FAC-46CD200A4A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57" t="26102" r="68544"/>
          <a:stretch/>
        </p:blipFill>
        <p:spPr>
          <a:xfrm>
            <a:off x="8046830" y="271509"/>
            <a:ext cx="1021339" cy="1000913"/>
          </a:xfrm>
          <a:prstGeom prst="rect">
            <a:avLst/>
          </a:prstGeom>
        </p:spPr>
      </p:pic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3475540"/>
              </p:ext>
            </p:extLst>
          </p:nvPr>
        </p:nvGraphicFramePr>
        <p:xfrm>
          <a:off x="1927952" y="1421176"/>
          <a:ext cx="7911226" cy="4435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90934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162429"/>
            <a:ext cx="2852605" cy="1121858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D96AFCFA-3A05-417C-B18F-966E8B763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313" y="12809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775F652-4D65-4BED-8FAC-46CD200A4A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57" t="26102" r="68544"/>
          <a:stretch/>
        </p:blipFill>
        <p:spPr>
          <a:xfrm>
            <a:off x="8046830" y="271509"/>
            <a:ext cx="1021339" cy="1000913"/>
          </a:xfrm>
          <a:prstGeom prst="rect">
            <a:avLst/>
          </a:prstGeom>
        </p:spPr>
      </p:pic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8041863"/>
              </p:ext>
            </p:extLst>
          </p:nvPr>
        </p:nvGraphicFramePr>
        <p:xfrm>
          <a:off x="2853369" y="1848049"/>
          <a:ext cx="6499951" cy="3968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50531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162429"/>
            <a:ext cx="2852605" cy="1121858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D96AFCFA-3A05-417C-B18F-966E8B763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313" y="12809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775F652-4D65-4BED-8FAC-46CD200A4A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57" t="26102" r="68544"/>
          <a:stretch/>
        </p:blipFill>
        <p:spPr>
          <a:xfrm>
            <a:off x="8046830" y="271509"/>
            <a:ext cx="1021339" cy="1000913"/>
          </a:xfrm>
          <a:prstGeom prst="rect">
            <a:avLst/>
          </a:prstGeom>
        </p:spPr>
      </p:pic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2760557"/>
              </p:ext>
            </p:extLst>
          </p:nvPr>
        </p:nvGraphicFramePr>
        <p:xfrm>
          <a:off x="1099595" y="1400537"/>
          <a:ext cx="9421792" cy="4884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55223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162429"/>
            <a:ext cx="2852605" cy="1121858"/>
          </a:xfrm>
          <a:prstGeom prst="rect">
            <a:avLst/>
          </a:prstGeom>
        </p:spPr>
      </p:pic>
      <p:sp>
        <p:nvSpPr>
          <p:cNvPr id="11" name="Rectangle 2">
            <a:extLst>
              <a:ext uri="{FF2B5EF4-FFF2-40B4-BE49-F238E27FC236}">
                <a16:creationId xmlns:a16="http://schemas.microsoft.com/office/drawing/2014/main" id="{D96AFCFA-3A05-417C-B18F-966E8B763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313" y="12809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6775F652-4D65-4BED-8FAC-46CD200A4A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57" t="26102" r="68544"/>
          <a:stretch/>
        </p:blipFill>
        <p:spPr>
          <a:xfrm>
            <a:off x="8046830" y="271509"/>
            <a:ext cx="1021339" cy="1000913"/>
          </a:xfrm>
          <a:prstGeom prst="rect">
            <a:avLst/>
          </a:prstGeom>
        </p:spPr>
      </p:pic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1551291"/>
              </p:ext>
            </p:extLst>
          </p:nvPr>
        </p:nvGraphicFramePr>
        <p:xfrm>
          <a:off x="1355075" y="1189823"/>
          <a:ext cx="9027416" cy="5083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7529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7832</TotalTime>
  <Words>705</Words>
  <Application>Microsoft Office PowerPoint</Application>
  <PresentationFormat>Panorámica</PresentationFormat>
  <Paragraphs>127</Paragraphs>
  <Slides>15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Paloseco Medium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del Pilar Pinto Salazar</dc:creator>
  <cp:lastModifiedBy>Diana</cp:lastModifiedBy>
  <cp:revision>878</cp:revision>
  <cp:lastPrinted>2022-02-03T22:28:46Z</cp:lastPrinted>
  <dcterms:created xsi:type="dcterms:W3CDTF">2020-10-02T23:32:49Z</dcterms:created>
  <dcterms:modified xsi:type="dcterms:W3CDTF">2024-02-08T16:39:05Z</dcterms:modified>
</cp:coreProperties>
</file>